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0" r:id="rId5"/>
    <p:sldId id="259" r:id="rId6"/>
    <p:sldId id="260" r:id="rId7"/>
    <p:sldId id="261" r:id="rId8"/>
    <p:sldId id="262" r:id="rId9"/>
    <p:sldId id="263" r:id="rId10"/>
    <p:sldId id="264" r:id="rId11"/>
    <p:sldId id="265" r:id="rId12"/>
    <p:sldId id="266" r:id="rId13"/>
    <p:sldId id="267" r:id="rId14"/>
    <p:sldId id="268" r:id="rId15"/>
    <p:sldId id="285" r:id="rId16"/>
    <p:sldId id="286" r:id="rId17"/>
    <p:sldId id="272" r:id="rId18"/>
    <p:sldId id="284" r:id="rId19"/>
    <p:sldId id="273" r:id="rId20"/>
    <p:sldId id="274" r:id="rId21"/>
    <p:sldId id="275" r:id="rId22"/>
    <p:sldId id="276" r:id="rId23"/>
    <p:sldId id="277" r:id="rId24"/>
    <p:sldId id="278" r:id="rId25"/>
    <p:sldId id="279" r:id="rId26"/>
    <p:sldId id="280" r:id="rId27"/>
    <p:sldId id="281" r:id="rId28"/>
    <p:sldId id="282" r:id="rId29"/>
    <p:sldId id="283"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Canva Sans Bold" panose="020B0604020202020204" charset="0"/>
      <p:regular r:id="rId36"/>
    </p:embeddedFont>
    <p:embeddedFont>
      <p:font typeface="Inter Light" panose="020B0604020202020204" charset="0"/>
      <p:regular r:id="rId37"/>
    </p:embeddedFont>
    <p:embeddedFont>
      <p:font typeface="Inter Medium" panose="020B0604020202020204" charset="0"/>
      <p:regular r:id="rId38"/>
    </p:embeddedFont>
    <p:embeddedFont>
      <p:font typeface="Poppins" panose="00000500000000000000" pitchFamily="2" charset="0"/>
      <p:regular r:id="rId39"/>
      <p:bold r:id="rId40"/>
      <p:italic r:id="rId41"/>
      <p:boldItalic r:id="rId42"/>
    </p:embeddedFont>
    <p:embeddedFont>
      <p:font typeface="Space Mon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p:grpSpPr>
        <p:grpSp>
          <p:nvGrpSpPr>
            <p:cNvPr id="4" name="Group 4"/>
            <p:cNvGrpSpPr/>
            <p:nvPr/>
          </p:nvGrpSpPr>
          <p:grpSpPr>
            <a:xfrm>
              <a:off x="0" y="0"/>
              <a:ext cx="23081157" cy="12467120"/>
              <a:chOff x="0" y="0"/>
              <a:chExt cx="4559241" cy="2462641"/>
            </a:xfrm>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solidFill>
                <a:srgbClr val="000000">
                  <a:alpha val="0"/>
                </a:srgbClr>
              </a:solidFill>
              <a:ln w="38100" cap="rnd">
                <a:solidFill>
                  <a:srgbClr val="FFFFFF"/>
                </a:solidFill>
                <a:prstDash val="solid"/>
                <a:round/>
              </a:ln>
            </p:spPr>
          </p:sp>
          <p:sp>
            <p:nvSpPr>
              <p:cNvPr id="6" name="TextBox 6"/>
              <p:cNvSpPr txBox="1"/>
              <p:nvPr/>
            </p:nvSpPr>
            <p:spPr>
              <a:xfrm>
                <a:off x="0" y="-38100"/>
                <a:ext cx="4559241" cy="2500741"/>
              </a:xfrm>
              <a:prstGeom prst="rect">
                <a:avLst/>
              </a:prstGeom>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solidFill>
              <a:srgbClr val="FFFFFF"/>
            </a:solidFill>
            <a:ln w="38100" cap="rnd">
              <a:solidFill>
                <a:srgbClr val="FFFFFF"/>
              </a:solidFill>
              <a:prstDash val="solid"/>
              <a:round/>
            </a:ln>
          </p:spPr>
        </p:sp>
        <p:sp>
          <p:nvSpPr>
            <p:cNvPr id="13" name="TextBox 13"/>
            <p:cNvSpPr txBox="1"/>
            <p:nvPr/>
          </p:nvSpPr>
          <p:spPr>
            <a:xfrm>
              <a:off x="0" y="-38100"/>
              <a:ext cx="4261442" cy="220556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rot="-4214516" flipV="1">
            <a:off x="504564" y="4015159"/>
            <a:ext cx="3257771" cy="2335351"/>
          </a:xfrm>
          <a:custGeom>
            <a:avLst/>
            <a:gdLst/>
            <a:ahLst/>
            <a:cxnLst/>
            <a:rect l="l" t="t" r="r" b="b"/>
            <a:pathLst>
              <a:path w="3257771" h="2335351">
                <a:moveTo>
                  <a:pt x="0" y="2335350"/>
                </a:moveTo>
                <a:lnTo>
                  <a:pt x="3257771" y="2335350"/>
                </a:lnTo>
                <a:lnTo>
                  <a:pt x="3257771" y="0"/>
                </a:lnTo>
                <a:lnTo>
                  <a:pt x="0" y="0"/>
                </a:lnTo>
                <a:lnTo>
                  <a:pt x="0" y="233535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599875" flipH="1">
            <a:off x="14347765" y="4422261"/>
            <a:ext cx="3340295" cy="1521146"/>
          </a:xfrm>
          <a:custGeom>
            <a:avLst/>
            <a:gdLst/>
            <a:ahLst/>
            <a:cxnLst/>
            <a:rect l="l" t="t" r="r" b="b"/>
            <a:pathLst>
              <a:path w="3340295" h="1521146">
                <a:moveTo>
                  <a:pt x="3340295" y="0"/>
                </a:moveTo>
                <a:lnTo>
                  <a:pt x="0" y="0"/>
                </a:lnTo>
                <a:lnTo>
                  <a:pt x="0" y="1521146"/>
                </a:lnTo>
                <a:lnTo>
                  <a:pt x="3340295" y="1521146"/>
                </a:lnTo>
                <a:lnTo>
                  <a:pt x="334029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3356262" y="3698428"/>
            <a:ext cx="11575477" cy="2695575"/>
          </a:xfrm>
          <a:prstGeom prst="rect">
            <a:avLst/>
          </a:prstGeom>
        </p:spPr>
        <p:txBody>
          <a:bodyPr lIns="0" tIns="0" rIns="0" bIns="0" rtlCol="0" anchor="t">
            <a:spAutoFit/>
          </a:bodyPr>
          <a:lstStyle/>
          <a:p>
            <a:pPr algn="ctr">
              <a:lnSpc>
                <a:spcPts val="5250"/>
              </a:lnSpc>
            </a:pPr>
            <a:r>
              <a:rPr lang="en-US" sz="5000" b="1">
                <a:solidFill>
                  <a:srgbClr val="325FFF"/>
                </a:solidFill>
                <a:latin typeface="Space Mono Bold"/>
                <a:ea typeface="Space Mono Bold"/>
                <a:cs typeface="Space Mono Bold"/>
                <a:sym typeface="Space Mono Bold"/>
              </a:rPr>
              <a:t>ENROLLMENT MANAGEMENT SYSTEM WITH TREND ANALYSIS BY DEPARTMENT USING EXTREME GRADIENT BOOSTING ALGORITHM</a:t>
            </a:r>
          </a:p>
        </p:txBody>
      </p:sp>
      <p:sp>
        <p:nvSpPr>
          <p:cNvPr id="17" name="AutoShape 17"/>
          <p:cNvSpPr/>
          <p:nvPr/>
        </p:nvSpPr>
        <p:spPr>
          <a:xfrm flipV="1">
            <a:off x="1003481" y="7443525"/>
            <a:ext cx="16230600" cy="0"/>
          </a:xfrm>
          <a:prstGeom prst="line">
            <a:avLst/>
          </a:prstGeom>
          <a:ln w="38100" cap="flat">
            <a:solidFill>
              <a:srgbClr val="325FFF"/>
            </a:solidFill>
            <a:prstDash val="solid"/>
            <a:headEnd type="none" w="sm" len="sm"/>
            <a:tailEnd type="none" w="sm" len="sm"/>
          </a:ln>
        </p:spPr>
      </p:sp>
      <p:sp>
        <p:nvSpPr>
          <p:cNvPr id="18" name="AutoShape 18"/>
          <p:cNvSpPr/>
          <p:nvPr/>
        </p:nvSpPr>
        <p:spPr>
          <a:xfrm flipV="1">
            <a:off x="1003481" y="2843093"/>
            <a:ext cx="16230600" cy="0"/>
          </a:xfrm>
          <a:prstGeom prst="line">
            <a:avLst/>
          </a:prstGeom>
          <a:ln w="38100" cap="flat">
            <a:solidFill>
              <a:srgbClr val="325FFF"/>
            </a:solidFill>
            <a:prstDash val="solid"/>
            <a:headEnd type="none" w="sm" len="sm"/>
            <a:tailEnd type="none" w="sm" len="sm"/>
          </a:ln>
        </p:spPr>
      </p:sp>
      <p:sp>
        <p:nvSpPr>
          <p:cNvPr id="19" name="TextBox 19"/>
          <p:cNvSpPr txBox="1"/>
          <p:nvPr/>
        </p:nvSpPr>
        <p:spPr>
          <a:xfrm>
            <a:off x="5002213" y="8086940"/>
            <a:ext cx="8283574" cy="485709"/>
          </a:xfrm>
          <a:prstGeom prst="rect">
            <a:avLst/>
          </a:prstGeom>
        </p:spPr>
        <p:txBody>
          <a:bodyPr lIns="0" tIns="0" rIns="0" bIns="0" rtlCol="0" anchor="t">
            <a:spAutoFit/>
          </a:bodyPr>
          <a:lstStyle/>
          <a:p>
            <a:pPr algn="ctr">
              <a:lnSpc>
                <a:spcPts val="3675"/>
              </a:lnSpc>
              <a:spcBef>
                <a:spcPct val="0"/>
              </a:spcBef>
            </a:pPr>
            <a:r>
              <a:rPr lang="en-US" sz="3500" b="1">
                <a:solidFill>
                  <a:srgbClr val="325FFF"/>
                </a:solidFill>
                <a:latin typeface="Inter Medium"/>
                <a:ea typeface="Inter Medium"/>
                <a:cs typeface="Inter Medium"/>
                <a:sym typeface="Inter Medium"/>
              </a:rPr>
              <a:t>THESIS II 2025</a:t>
            </a:r>
          </a:p>
        </p:txBody>
      </p:sp>
      <p:sp>
        <p:nvSpPr>
          <p:cNvPr id="20" name="AutoShape 20"/>
          <p:cNvSpPr/>
          <p:nvPr/>
        </p:nvSpPr>
        <p:spPr>
          <a:xfrm>
            <a:off x="6317368" y="1967391"/>
            <a:ext cx="5016259" cy="0"/>
          </a:xfrm>
          <a:prstGeom prst="line">
            <a:avLst/>
          </a:prstGeom>
          <a:ln w="38100" cap="flat">
            <a:solidFill>
              <a:srgbClr val="325FFF"/>
            </a:solidFill>
            <a:prstDash val="solid"/>
            <a:headEnd type="none" w="sm" len="sm"/>
            <a:tailEnd type="none" w="sm" len="sm"/>
          </a:ln>
        </p:spPr>
      </p:sp>
      <p:grpSp>
        <p:nvGrpSpPr>
          <p:cNvPr id="21" name="Group 21"/>
          <p:cNvGrpSpPr/>
          <p:nvPr/>
        </p:nvGrpSpPr>
        <p:grpSpPr>
          <a:xfrm>
            <a:off x="2469495" y="1641342"/>
            <a:ext cx="3847873" cy="613997"/>
            <a:chOff x="0" y="0"/>
            <a:chExt cx="1013431" cy="161711"/>
          </a:xfrm>
        </p:grpSpPr>
        <p:sp>
          <p:nvSpPr>
            <p:cNvPr id="22" name="Freeform 22"/>
            <p:cNvSpPr/>
            <p:nvPr/>
          </p:nvSpPr>
          <p:spPr>
            <a:xfrm>
              <a:off x="0" y="0"/>
              <a:ext cx="1013431" cy="161711"/>
            </a:xfrm>
            <a:custGeom>
              <a:avLst/>
              <a:gdLst/>
              <a:ahLst/>
              <a:cxnLst/>
              <a:rect l="l" t="t" r="r" b="b"/>
              <a:pathLst>
                <a:path w="1013431" h="161711">
                  <a:moveTo>
                    <a:pt x="80856" y="0"/>
                  </a:moveTo>
                  <a:lnTo>
                    <a:pt x="932576" y="0"/>
                  </a:lnTo>
                  <a:cubicBezTo>
                    <a:pt x="954020" y="0"/>
                    <a:pt x="974586" y="8519"/>
                    <a:pt x="989749" y="23682"/>
                  </a:cubicBezTo>
                  <a:cubicBezTo>
                    <a:pt x="1004913" y="38845"/>
                    <a:pt x="1013431" y="59411"/>
                    <a:pt x="1013431" y="80856"/>
                  </a:cubicBezTo>
                  <a:lnTo>
                    <a:pt x="1013431" y="80856"/>
                  </a:lnTo>
                  <a:cubicBezTo>
                    <a:pt x="1013431" y="125511"/>
                    <a:pt x="977231" y="161711"/>
                    <a:pt x="932576" y="161711"/>
                  </a:cubicBezTo>
                  <a:lnTo>
                    <a:pt x="80856" y="161711"/>
                  </a:lnTo>
                  <a:cubicBezTo>
                    <a:pt x="59411" y="161711"/>
                    <a:pt x="38845" y="153192"/>
                    <a:pt x="23682" y="138029"/>
                  </a:cubicBezTo>
                  <a:cubicBezTo>
                    <a:pt x="8519" y="122866"/>
                    <a:pt x="0" y="102300"/>
                    <a:pt x="0" y="80856"/>
                  </a:cubicBezTo>
                  <a:lnTo>
                    <a:pt x="0" y="80856"/>
                  </a:lnTo>
                  <a:cubicBezTo>
                    <a:pt x="0" y="59411"/>
                    <a:pt x="8519" y="38845"/>
                    <a:pt x="23682" y="23682"/>
                  </a:cubicBezTo>
                  <a:cubicBezTo>
                    <a:pt x="38845" y="8519"/>
                    <a:pt x="59411" y="0"/>
                    <a:pt x="80856" y="0"/>
                  </a:cubicBezTo>
                  <a:close/>
                </a:path>
              </a:pathLst>
            </a:custGeom>
            <a:solidFill>
              <a:srgbClr val="325FFF"/>
            </a:solidFill>
          </p:spPr>
        </p:sp>
        <p:sp>
          <p:nvSpPr>
            <p:cNvPr id="23" name="TextBox 23"/>
            <p:cNvSpPr txBox="1"/>
            <p:nvPr/>
          </p:nvSpPr>
          <p:spPr>
            <a:xfrm>
              <a:off x="0" y="-47625"/>
              <a:ext cx="1013431" cy="209336"/>
            </a:xfrm>
            <a:prstGeom prst="rect">
              <a:avLst/>
            </a:prstGeom>
          </p:spPr>
          <p:txBody>
            <a:bodyPr lIns="50800" tIns="50800" rIns="50800" bIns="50800" rtlCol="0" anchor="ctr"/>
            <a:lstStyle/>
            <a:p>
              <a:pPr algn="ctr">
                <a:lnSpc>
                  <a:spcPts val="3499"/>
                </a:lnSpc>
              </a:pPr>
              <a:r>
                <a:rPr lang="en-US" sz="2499" b="1" spc="-92">
                  <a:solidFill>
                    <a:srgbClr val="FFFFFF"/>
                  </a:solidFill>
                  <a:latin typeface="Inter Medium"/>
                  <a:ea typeface="Inter Medium"/>
                  <a:cs typeface="Inter Medium"/>
                  <a:sym typeface="Inter Medium"/>
                </a:rPr>
                <a:t>FOURTH YEAR</a:t>
              </a:r>
            </a:p>
          </p:txBody>
        </p:sp>
      </p:grpSp>
      <p:grpSp>
        <p:nvGrpSpPr>
          <p:cNvPr id="24" name="Group 24"/>
          <p:cNvGrpSpPr/>
          <p:nvPr/>
        </p:nvGrpSpPr>
        <p:grpSpPr>
          <a:xfrm>
            <a:off x="11333627" y="1641342"/>
            <a:ext cx="4484878" cy="613997"/>
            <a:chOff x="0" y="0"/>
            <a:chExt cx="1181203" cy="161711"/>
          </a:xfrm>
        </p:grpSpPr>
        <p:sp>
          <p:nvSpPr>
            <p:cNvPr id="25" name="Freeform 25"/>
            <p:cNvSpPr/>
            <p:nvPr/>
          </p:nvSpPr>
          <p:spPr>
            <a:xfrm>
              <a:off x="0" y="0"/>
              <a:ext cx="1181203" cy="161711"/>
            </a:xfrm>
            <a:custGeom>
              <a:avLst/>
              <a:gdLst/>
              <a:ahLst/>
              <a:cxnLst/>
              <a:rect l="l" t="t" r="r" b="b"/>
              <a:pathLst>
                <a:path w="1181203" h="161711">
                  <a:moveTo>
                    <a:pt x="80856" y="0"/>
                  </a:moveTo>
                  <a:lnTo>
                    <a:pt x="1100347" y="0"/>
                  </a:lnTo>
                  <a:cubicBezTo>
                    <a:pt x="1121791" y="0"/>
                    <a:pt x="1142357" y="8519"/>
                    <a:pt x="1157520" y="23682"/>
                  </a:cubicBezTo>
                  <a:cubicBezTo>
                    <a:pt x="1172684" y="38845"/>
                    <a:pt x="1181203" y="59411"/>
                    <a:pt x="1181203" y="80856"/>
                  </a:cubicBezTo>
                  <a:lnTo>
                    <a:pt x="1181203" y="80856"/>
                  </a:lnTo>
                  <a:cubicBezTo>
                    <a:pt x="1181203" y="125511"/>
                    <a:pt x="1145002" y="161711"/>
                    <a:pt x="1100347" y="161711"/>
                  </a:cubicBezTo>
                  <a:lnTo>
                    <a:pt x="80856" y="161711"/>
                  </a:lnTo>
                  <a:cubicBezTo>
                    <a:pt x="59411" y="161711"/>
                    <a:pt x="38845" y="153192"/>
                    <a:pt x="23682" y="138029"/>
                  </a:cubicBezTo>
                  <a:cubicBezTo>
                    <a:pt x="8519" y="122866"/>
                    <a:pt x="0" y="102300"/>
                    <a:pt x="0" y="80856"/>
                  </a:cubicBezTo>
                  <a:lnTo>
                    <a:pt x="0" y="80856"/>
                  </a:lnTo>
                  <a:cubicBezTo>
                    <a:pt x="0" y="59411"/>
                    <a:pt x="8519" y="38845"/>
                    <a:pt x="23682" y="23682"/>
                  </a:cubicBezTo>
                  <a:cubicBezTo>
                    <a:pt x="38845" y="8519"/>
                    <a:pt x="59411" y="0"/>
                    <a:pt x="80856" y="0"/>
                  </a:cubicBezTo>
                  <a:close/>
                </a:path>
              </a:pathLst>
            </a:custGeom>
            <a:solidFill>
              <a:srgbClr val="325FFF"/>
            </a:solidFill>
          </p:spPr>
        </p:sp>
        <p:sp>
          <p:nvSpPr>
            <p:cNvPr id="26" name="TextBox 26"/>
            <p:cNvSpPr txBox="1"/>
            <p:nvPr/>
          </p:nvSpPr>
          <p:spPr>
            <a:xfrm>
              <a:off x="0" y="-47625"/>
              <a:ext cx="1181203" cy="209336"/>
            </a:xfrm>
            <a:prstGeom prst="rect">
              <a:avLst/>
            </a:prstGeom>
          </p:spPr>
          <p:txBody>
            <a:bodyPr lIns="50800" tIns="50800" rIns="50800" bIns="50800" rtlCol="0" anchor="ctr"/>
            <a:lstStyle/>
            <a:p>
              <a:pPr algn="ctr">
                <a:lnSpc>
                  <a:spcPts val="3499"/>
                </a:lnSpc>
              </a:pPr>
              <a:r>
                <a:rPr lang="en-US" sz="2499">
                  <a:solidFill>
                    <a:srgbClr val="FFFFFF"/>
                  </a:solidFill>
                  <a:latin typeface="Inter Light"/>
                  <a:ea typeface="Inter Light"/>
                  <a:cs typeface="Inter Light"/>
                  <a:sym typeface="Inter Light"/>
                </a:rPr>
                <a:t>BS COMPUTER SCIENCE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sp>
        <p:nvSpPr>
          <p:cNvPr id="22" name="Freeform 22"/>
          <p:cNvSpPr/>
          <p:nvPr/>
        </p:nvSpPr>
        <p:spPr>
          <a:xfrm>
            <a:off x="-2251310" y="2012820"/>
            <a:ext cx="8144469" cy="6604424"/>
          </a:xfrm>
          <a:custGeom>
            <a:avLst/>
            <a:gdLst/>
            <a:ahLst/>
            <a:cxnLst/>
            <a:rect l="l" t="t" r="r" b="b"/>
            <a:pathLst>
              <a:path w="8144469" h="6604424">
                <a:moveTo>
                  <a:pt x="0" y="0"/>
                </a:moveTo>
                <a:lnTo>
                  <a:pt x="8144469" y="0"/>
                </a:lnTo>
                <a:lnTo>
                  <a:pt x="8144469" y="6604424"/>
                </a:lnTo>
                <a:lnTo>
                  <a:pt x="0" y="660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9144000" y="4092328"/>
            <a:ext cx="8052946"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ENROLLMENT MODULE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9243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29705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a:off x="13199692" y="2671215"/>
            <a:ext cx="6882282" cy="5505826"/>
          </a:xfrm>
          <a:custGeom>
            <a:avLst/>
            <a:gdLst/>
            <a:ahLst/>
            <a:cxnLst/>
            <a:rect l="l" t="t" r="r" b="b"/>
            <a:pathLst>
              <a:path w="6882282" h="5505826">
                <a:moveTo>
                  <a:pt x="0" y="0"/>
                </a:moveTo>
                <a:lnTo>
                  <a:pt x="6882282" y="0"/>
                </a:lnTo>
                <a:lnTo>
                  <a:pt x="6882282" y="5505826"/>
                </a:lnTo>
                <a:lnTo>
                  <a:pt x="0" y="5505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876415" y="3571837"/>
            <a:ext cx="7608696"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PAYMENT SETUP MODULE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sp>
        <p:nvSpPr>
          <p:cNvPr id="22" name="Freeform 22"/>
          <p:cNvSpPr/>
          <p:nvPr/>
        </p:nvSpPr>
        <p:spPr>
          <a:xfrm>
            <a:off x="-2251310" y="2012820"/>
            <a:ext cx="8144469" cy="6604424"/>
          </a:xfrm>
          <a:custGeom>
            <a:avLst/>
            <a:gdLst/>
            <a:ahLst/>
            <a:cxnLst/>
            <a:rect l="l" t="t" r="r" b="b"/>
            <a:pathLst>
              <a:path w="8144469" h="6604424">
                <a:moveTo>
                  <a:pt x="0" y="0"/>
                </a:moveTo>
                <a:lnTo>
                  <a:pt x="8144469" y="0"/>
                </a:lnTo>
                <a:lnTo>
                  <a:pt x="8144469" y="6604424"/>
                </a:lnTo>
                <a:lnTo>
                  <a:pt x="0" y="660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8288548" y="4276753"/>
            <a:ext cx="9864191"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PAYMENT-RECEIPT TRACKING MODULE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grpSp>
        <p:nvGrpSpPr>
          <p:cNvPr id="22" name="Group 22"/>
          <p:cNvGrpSpPr/>
          <p:nvPr/>
        </p:nvGrpSpPr>
        <p:grpSpPr>
          <a:xfrm>
            <a:off x="7903849" y="2640330"/>
            <a:ext cx="11154513" cy="6617970"/>
            <a:chOff x="0" y="0"/>
            <a:chExt cx="2937814" cy="1743004"/>
          </a:xfrm>
        </p:grpSpPr>
        <p:sp>
          <p:nvSpPr>
            <p:cNvPr id="23" name="Freeform 23"/>
            <p:cNvSpPr/>
            <p:nvPr/>
          </p:nvSpPr>
          <p:spPr>
            <a:xfrm>
              <a:off x="0" y="0"/>
              <a:ext cx="2937814" cy="1743004"/>
            </a:xfrm>
            <a:custGeom>
              <a:avLst/>
              <a:gdLst/>
              <a:ahLst/>
              <a:cxnLst/>
              <a:rect l="l" t="t" r="r" b="b"/>
              <a:pathLst>
                <a:path w="2937814" h="1743004">
                  <a:moveTo>
                    <a:pt x="69406" y="0"/>
                  </a:moveTo>
                  <a:lnTo>
                    <a:pt x="2868408" y="0"/>
                  </a:lnTo>
                  <a:cubicBezTo>
                    <a:pt x="2906740" y="0"/>
                    <a:pt x="2937814" y="31074"/>
                    <a:pt x="2937814" y="69406"/>
                  </a:cubicBezTo>
                  <a:lnTo>
                    <a:pt x="2937814" y="1673598"/>
                  </a:lnTo>
                  <a:cubicBezTo>
                    <a:pt x="2937814" y="1711930"/>
                    <a:pt x="2906740" y="1743004"/>
                    <a:pt x="2868408" y="1743004"/>
                  </a:cubicBezTo>
                  <a:lnTo>
                    <a:pt x="69406" y="1743004"/>
                  </a:lnTo>
                  <a:cubicBezTo>
                    <a:pt x="31074" y="1743004"/>
                    <a:pt x="0" y="1711930"/>
                    <a:pt x="0" y="1673598"/>
                  </a:cubicBezTo>
                  <a:lnTo>
                    <a:pt x="0" y="69406"/>
                  </a:lnTo>
                  <a:cubicBezTo>
                    <a:pt x="0" y="31074"/>
                    <a:pt x="31074" y="0"/>
                    <a:pt x="69406" y="0"/>
                  </a:cubicBezTo>
                  <a:close/>
                </a:path>
              </a:pathLst>
            </a:custGeom>
            <a:solidFill>
              <a:srgbClr val="FFFFFF"/>
            </a:solidFill>
            <a:ln w="38100" cap="rnd">
              <a:solidFill>
                <a:srgbClr val="FFFFFF"/>
              </a:solidFill>
              <a:prstDash val="solid"/>
              <a:round/>
            </a:ln>
          </p:spPr>
        </p:sp>
        <p:sp>
          <p:nvSpPr>
            <p:cNvPr id="24" name="TextBox 24"/>
            <p:cNvSpPr txBox="1"/>
            <p:nvPr/>
          </p:nvSpPr>
          <p:spPr>
            <a:xfrm>
              <a:off x="0" y="-38100"/>
              <a:ext cx="2937814" cy="1781104"/>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flipH="1">
            <a:off x="-2946691" y="1792722"/>
            <a:ext cx="8554449" cy="6765791"/>
          </a:xfrm>
          <a:custGeom>
            <a:avLst/>
            <a:gdLst/>
            <a:ahLst/>
            <a:cxnLst/>
            <a:rect l="l" t="t" r="r" b="b"/>
            <a:pathLst>
              <a:path w="8554449" h="6765791">
                <a:moveTo>
                  <a:pt x="8554448" y="0"/>
                </a:moveTo>
                <a:lnTo>
                  <a:pt x="0" y="0"/>
                </a:lnTo>
                <a:lnTo>
                  <a:pt x="0" y="6765791"/>
                </a:lnTo>
                <a:lnTo>
                  <a:pt x="8554448" y="6765791"/>
                </a:lnTo>
                <a:lnTo>
                  <a:pt x="8554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8201695" y="3767981"/>
            <a:ext cx="9721263"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GRADES-VIEWING MODULE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9243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29705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a:off x="12933267" y="1941855"/>
            <a:ext cx="6085375" cy="6473803"/>
          </a:xfrm>
          <a:custGeom>
            <a:avLst/>
            <a:gdLst/>
            <a:ahLst/>
            <a:cxnLst/>
            <a:rect l="l" t="t" r="r" b="b"/>
            <a:pathLst>
              <a:path w="6085375" h="6473803">
                <a:moveTo>
                  <a:pt x="0" y="0"/>
                </a:moveTo>
                <a:lnTo>
                  <a:pt x="6085375" y="0"/>
                </a:lnTo>
                <a:lnTo>
                  <a:pt x="6085375" y="6473803"/>
                </a:lnTo>
                <a:lnTo>
                  <a:pt x="0" y="6473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180043" y="3296274"/>
            <a:ext cx="8449251" cy="4314868"/>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TREND ANALYSIS BY DEPARTMENT MODULE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6195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32753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flipH="1">
            <a:off x="12965291" y="2351002"/>
            <a:ext cx="7994412" cy="6657165"/>
          </a:xfrm>
          <a:custGeom>
            <a:avLst/>
            <a:gdLst/>
            <a:ahLst/>
            <a:cxnLst/>
            <a:rect l="l" t="t" r="r" b="b"/>
            <a:pathLst>
              <a:path w="7994412" h="6657165">
                <a:moveTo>
                  <a:pt x="7994412" y="0"/>
                </a:moveTo>
                <a:lnTo>
                  <a:pt x="0" y="0"/>
                </a:lnTo>
                <a:lnTo>
                  <a:pt x="0" y="6657165"/>
                </a:lnTo>
                <a:lnTo>
                  <a:pt x="7994412" y="6657165"/>
                </a:lnTo>
                <a:lnTo>
                  <a:pt x="7994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570476" y="2127190"/>
            <a:ext cx="8018197" cy="1114567"/>
          </a:xfrm>
          <a:prstGeom prst="rect">
            <a:avLst/>
          </a:prstGeom>
        </p:spPr>
        <p:txBody>
          <a:bodyPr lIns="0" tIns="0" rIns="0" bIns="0" rtlCol="0" anchor="t">
            <a:spAutoFit/>
          </a:bodyPr>
          <a:lstStyle/>
          <a:p>
            <a:pPr algn="l">
              <a:lnSpc>
                <a:spcPts val="8409"/>
              </a:lnSpc>
            </a:pPr>
            <a:r>
              <a:rPr lang="en-US" sz="8009" b="1" dirty="0">
                <a:solidFill>
                  <a:srgbClr val="325FFF"/>
                </a:solidFill>
                <a:latin typeface="Space Mono Bold"/>
                <a:ea typeface="Space Mono Bold"/>
                <a:cs typeface="Space Mono Bold"/>
                <a:sym typeface="Space Mono Bold"/>
              </a:rPr>
              <a:t>WHY EMS?</a:t>
            </a:r>
          </a:p>
        </p:txBody>
      </p:sp>
      <p:sp>
        <p:nvSpPr>
          <p:cNvPr id="25" name="TextBox 25"/>
          <p:cNvSpPr txBox="1"/>
          <p:nvPr/>
        </p:nvSpPr>
        <p:spPr>
          <a:xfrm>
            <a:off x="570476" y="3432769"/>
            <a:ext cx="10429412" cy="5539978"/>
          </a:xfrm>
          <a:prstGeom prst="rect">
            <a:avLst/>
          </a:prstGeom>
        </p:spPr>
        <p:txBody>
          <a:bodyPr lIns="0" tIns="0" rIns="0" bIns="0" rtlCol="0" anchor="t">
            <a:spAutoFit/>
          </a:bodyPr>
          <a:lstStyle/>
          <a:p>
            <a:pPr algn="just">
              <a:lnSpc>
                <a:spcPts val="2659"/>
              </a:lnSpc>
              <a:spcBef>
                <a:spcPct val="0"/>
              </a:spcBef>
            </a:pPr>
            <a:r>
              <a:rPr lang="en-US" sz="2500" dirty="0">
                <a:solidFill>
                  <a:srgbClr val="325FFF"/>
                </a:solidFill>
                <a:latin typeface="Canva Sans" panose="020B0604020202020204" charset="0"/>
              </a:rPr>
              <a:t>Enrollment refers to a student's official registration at an academic institution. While enrollment processing can be complex, it is crucial for both students and institutions. A proposed Web-based Enrollment System with Reservation aims to improve accuracy in record – keeping and accommodate a higher number of enrollees simultaneously compared to manual registration. The study found that most students and parents possess devices with reliable internet access, making online enrollment an efficient and viable option. [8]</a:t>
            </a:r>
          </a:p>
          <a:p>
            <a:pPr algn="just">
              <a:lnSpc>
                <a:spcPts val="2659"/>
              </a:lnSpc>
              <a:spcBef>
                <a:spcPct val="0"/>
              </a:spcBef>
            </a:pPr>
            <a:endParaRPr lang="en-US" sz="2500" i="1" dirty="0">
              <a:solidFill>
                <a:srgbClr val="325FFF"/>
              </a:solidFill>
              <a:latin typeface="Canva Sans" panose="020B0604020202020204" charset="0"/>
            </a:endParaRPr>
          </a:p>
          <a:p>
            <a:pPr algn="just">
              <a:lnSpc>
                <a:spcPts val="2659"/>
              </a:lnSpc>
              <a:spcBef>
                <a:spcPct val="0"/>
              </a:spcBef>
            </a:pPr>
            <a:r>
              <a:rPr lang="en-US" i="1" dirty="0">
                <a:solidFill>
                  <a:srgbClr val="325FFF"/>
                </a:solidFill>
              </a:rPr>
              <a:t>F. E. </a:t>
            </a:r>
            <a:r>
              <a:rPr lang="en-US" i="1" dirty="0" err="1">
                <a:solidFill>
                  <a:srgbClr val="325FFF"/>
                </a:solidFill>
              </a:rPr>
              <a:t>Bognot</a:t>
            </a:r>
            <a:r>
              <a:rPr lang="en-US" i="1" dirty="0">
                <a:solidFill>
                  <a:srgbClr val="325FFF"/>
                </a:solidFill>
              </a:rPr>
              <a:t>, M. F. J. Wy, M. O. Santos, J. R. </a:t>
            </a:r>
            <a:r>
              <a:rPr lang="en-US" i="1" dirty="0" err="1">
                <a:solidFill>
                  <a:srgbClr val="325FFF"/>
                </a:solidFill>
              </a:rPr>
              <a:t>Merciales</a:t>
            </a:r>
            <a:r>
              <a:rPr lang="en-US" i="1" dirty="0">
                <a:solidFill>
                  <a:srgbClr val="325FFF"/>
                </a:solidFill>
              </a:rPr>
              <a:t>, A. M. A. Padilla, and J. C. </a:t>
            </a:r>
            <a:r>
              <a:rPr lang="en-US" i="1" dirty="0" err="1">
                <a:solidFill>
                  <a:srgbClr val="325FFF"/>
                </a:solidFill>
              </a:rPr>
              <a:t>Jocson</a:t>
            </a:r>
            <a:r>
              <a:rPr lang="en-US" i="1" dirty="0">
                <a:solidFill>
                  <a:srgbClr val="325FFF"/>
                </a:solidFill>
              </a:rPr>
              <a:t>, "Process Optimization: An Impact to the Enrollment System of Aurora State College of Technology," International Journal of Progressive Research in Science and Engineering, vol. 2, no. 12, pp. 38-41, Dec. 2021. ISSN: 2582-7898. </a:t>
            </a:r>
            <a:endParaRPr lang="en-US" i="1" dirty="0">
              <a:solidFill>
                <a:srgbClr val="325FFF"/>
              </a:solidFill>
              <a:latin typeface="Canva Sans" panose="020B0604020202020204" charset="0"/>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p:txBody>
      </p:sp>
    </p:spTree>
    <p:extLst>
      <p:ext uri="{BB962C8B-B14F-4D97-AF65-F5344CB8AC3E}">
        <p14:creationId xmlns:p14="http://schemas.microsoft.com/office/powerpoint/2010/main" val="347016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6195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32753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flipH="1">
            <a:off x="12965291" y="2351002"/>
            <a:ext cx="7994412" cy="6657165"/>
          </a:xfrm>
          <a:custGeom>
            <a:avLst/>
            <a:gdLst/>
            <a:ahLst/>
            <a:cxnLst/>
            <a:rect l="l" t="t" r="r" b="b"/>
            <a:pathLst>
              <a:path w="7994412" h="6657165">
                <a:moveTo>
                  <a:pt x="7994412" y="0"/>
                </a:moveTo>
                <a:lnTo>
                  <a:pt x="0" y="0"/>
                </a:lnTo>
                <a:lnTo>
                  <a:pt x="0" y="6657165"/>
                </a:lnTo>
                <a:lnTo>
                  <a:pt x="7994412" y="6657165"/>
                </a:lnTo>
                <a:lnTo>
                  <a:pt x="7994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570476" y="2127190"/>
            <a:ext cx="8018197" cy="1114567"/>
          </a:xfrm>
          <a:prstGeom prst="rect">
            <a:avLst/>
          </a:prstGeom>
        </p:spPr>
        <p:txBody>
          <a:bodyPr lIns="0" tIns="0" rIns="0" bIns="0" rtlCol="0" anchor="t">
            <a:spAutoFit/>
          </a:bodyPr>
          <a:lstStyle/>
          <a:p>
            <a:pPr algn="l">
              <a:lnSpc>
                <a:spcPts val="8409"/>
              </a:lnSpc>
            </a:pPr>
            <a:r>
              <a:rPr lang="en-US" sz="8009" b="1" dirty="0">
                <a:solidFill>
                  <a:srgbClr val="325FFF"/>
                </a:solidFill>
                <a:latin typeface="Space Mono Bold"/>
                <a:ea typeface="Space Mono Bold"/>
                <a:cs typeface="Space Mono Bold"/>
                <a:sym typeface="Space Mono Bold"/>
              </a:rPr>
              <a:t>WHY XGBOOST?</a:t>
            </a:r>
          </a:p>
        </p:txBody>
      </p:sp>
      <p:sp>
        <p:nvSpPr>
          <p:cNvPr id="25" name="TextBox 25"/>
          <p:cNvSpPr txBox="1"/>
          <p:nvPr/>
        </p:nvSpPr>
        <p:spPr>
          <a:xfrm>
            <a:off x="570476" y="3432769"/>
            <a:ext cx="10429412" cy="4501232"/>
          </a:xfrm>
          <a:prstGeom prst="rect">
            <a:avLst/>
          </a:prstGeom>
        </p:spPr>
        <p:txBody>
          <a:bodyPr lIns="0" tIns="0" rIns="0" bIns="0" rtlCol="0" anchor="t">
            <a:spAutoFit/>
          </a:bodyPr>
          <a:lstStyle/>
          <a:p>
            <a:pPr algn="just">
              <a:lnSpc>
                <a:spcPts val="2659"/>
              </a:lnSpc>
              <a:spcBef>
                <a:spcPct val="0"/>
              </a:spcBef>
            </a:pPr>
            <a:r>
              <a:rPr lang="en-US" sz="2500" dirty="0">
                <a:solidFill>
                  <a:srgbClr val="325FFF"/>
                </a:solidFill>
                <a:latin typeface="Canva Sans" panose="020B0604020202020204" charset="0"/>
              </a:rPr>
              <a:t>The use of XGBoost, along with other advanced machine learning models, has been explored for predicting student enrollment. Compared to traditional models, XGBoost demonstrated better classification accuracy, making it a suitable choice for enrollment forecasting. [34] </a:t>
            </a:r>
            <a:endParaRPr lang="en-US" sz="2500"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r>
              <a:rPr lang="en-US" i="1" dirty="0">
                <a:solidFill>
                  <a:srgbClr val="325FFF"/>
                </a:solidFill>
              </a:rPr>
              <a:t>H. </a:t>
            </a:r>
            <a:r>
              <a:rPr lang="en-US" i="1" dirty="0" err="1">
                <a:solidFill>
                  <a:srgbClr val="325FFF"/>
                </a:solidFill>
              </a:rPr>
              <a:t>Bousnguar</a:t>
            </a:r>
            <a:r>
              <a:rPr lang="en-US" i="1" dirty="0">
                <a:solidFill>
                  <a:srgbClr val="325FFF"/>
                </a:solidFill>
              </a:rPr>
              <a:t>, L. </a:t>
            </a:r>
            <a:r>
              <a:rPr lang="en-US" i="1" dirty="0" err="1">
                <a:solidFill>
                  <a:srgbClr val="325FFF"/>
                </a:solidFill>
              </a:rPr>
              <a:t>Najdi</a:t>
            </a:r>
            <a:r>
              <a:rPr lang="en-US" i="1" dirty="0">
                <a:solidFill>
                  <a:srgbClr val="325FFF"/>
                </a:solidFill>
              </a:rPr>
              <a:t>, and A. </a:t>
            </a:r>
            <a:r>
              <a:rPr lang="en-US" i="1" dirty="0" err="1">
                <a:solidFill>
                  <a:srgbClr val="325FFF"/>
                </a:solidFill>
              </a:rPr>
              <a:t>Battou</a:t>
            </a:r>
            <a:r>
              <a:rPr lang="en-US" i="1" dirty="0">
                <a:solidFill>
                  <a:srgbClr val="325FFF"/>
                </a:solidFill>
              </a:rPr>
              <a:t>, “Developing An Interactive Web-Based Time Series Forecasting System With Deep Learning And LSTM For Student Enrollment Using Dash,” Journal for Re Attach Therapy and Developmental Diversities, vol. 6, no. 10s2, pp. 1649–1656, Dec. 2023. </a:t>
            </a:r>
            <a:endParaRPr lang="en-US"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a:p>
            <a:pPr algn="just">
              <a:lnSpc>
                <a:spcPts val="2659"/>
              </a:lnSpc>
              <a:spcBef>
                <a:spcPct val="0"/>
              </a:spcBef>
            </a:pPr>
            <a:endParaRPr lang="en-US" sz="2500" i="1" dirty="0">
              <a:solidFill>
                <a:srgbClr val="325FFF"/>
              </a:solidFill>
              <a:latin typeface="Canva Sans" panose="020B0604020202020204" charset="0"/>
              <a:ea typeface="Canva Sans"/>
              <a:cs typeface="Canva Sans"/>
              <a:sym typeface="Canva Sans"/>
            </a:endParaRPr>
          </a:p>
        </p:txBody>
      </p:sp>
    </p:spTree>
    <p:extLst>
      <p:ext uri="{BB962C8B-B14F-4D97-AF65-F5344CB8AC3E}">
        <p14:creationId xmlns:p14="http://schemas.microsoft.com/office/powerpoint/2010/main" val="1202222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7" name="Picture 16">
            <a:extLst>
              <a:ext uri="{FF2B5EF4-FFF2-40B4-BE49-F238E27FC236}">
                <a16:creationId xmlns:a16="http://schemas.microsoft.com/office/drawing/2014/main" id="{71515C57-DFEF-4291-AF56-5AE4854C7CC3}"/>
              </a:ext>
            </a:extLst>
          </p:cNvPr>
          <p:cNvPicPr>
            <a:picLocks noChangeAspect="1"/>
          </p:cNvPicPr>
          <p:nvPr/>
        </p:nvPicPr>
        <p:blipFill>
          <a:blip r:embed="rId4"/>
          <a:stretch>
            <a:fillRect/>
          </a:stretch>
        </p:blipFill>
        <p:spPr>
          <a:xfrm>
            <a:off x="1400431" y="1766945"/>
            <a:ext cx="15536631" cy="6405453"/>
          </a:xfrm>
          <a:prstGeom prst="rect">
            <a:avLst/>
          </a:prstGeom>
        </p:spPr>
      </p:pic>
    </p:spTree>
    <p:extLst>
      <p:ext uri="{BB962C8B-B14F-4D97-AF65-F5344CB8AC3E}">
        <p14:creationId xmlns:p14="http://schemas.microsoft.com/office/powerpoint/2010/main" val="4010339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7" name="Picture 16">
            <a:extLst>
              <a:ext uri="{FF2B5EF4-FFF2-40B4-BE49-F238E27FC236}">
                <a16:creationId xmlns:a16="http://schemas.microsoft.com/office/drawing/2014/main" id="{71515C57-DFEF-4291-AF56-5AE4854C7CC3}"/>
              </a:ext>
            </a:extLst>
          </p:cNvPr>
          <p:cNvPicPr>
            <a:picLocks noChangeAspect="1"/>
          </p:cNvPicPr>
          <p:nvPr/>
        </p:nvPicPr>
        <p:blipFill>
          <a:blip r:embed="rId4"/>
          <a:stretch>
            <a:fillRect/>
          </a:stretch>
        </p:blipFill>
        <p:spPr>
          <a:xfrm>
            <a:off x="1400431" y="1766945"/>
            <a:ext cx="15536631" cy="6405453"/>
          </a:xfrm>
          <a:prstGeom prst="rect">
            <a:avLst/>
          </a:prstGeom>
        </p:spPr>
      </p:pic>
    </p:spTree>
    <p:extLst>
      <p:ext uri="{BB962C8B-B14F-4D97-AF65-F5344CB8AC3E}">
        <p14:creationId xmlns:p14="http://schemas.microsoft.com/office/powerpoint/2010/main" val="188534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6" name="Picture 15">
            <a:extLst>
              <a:ext uri="{FF2B5EF4-FFF2-40B4-BE49-F238E27FC236}">
                <a16:creationId xmlns:a16="http://schemas.microsoft.com/office/drawing/2014/main" id="{583D9ABB-F186-45B2-BA12-D2490DBCBBB6}"/>
              </a:ext>
            </a:extLst>
          </p:cNvPr>
          <p:cNvPicPr>
            <a:picLocks noChangeAspect="1"/>
          </p:cNvPicPr>
          <p:nvPr/>
        </p:nvPicPr>
        <p:blipFill>
          <a:blip r:embed="rId4"/>
          <a:stretch>
            <a:fillRect/>
          </a:stretch>
        </p:blipFill>
        <p:spPr>
          <a:xfrm>
            <a:off x="4550004" y="1063226"/>
            <a:ext cx="9443703" cy="7863556"/>
          </a:xfrm>
          <a:prstGeom prst="rect">
            <a:avLst/>
          </a:prstGeom>
        </p:spPr>
      </p:pic>
    </p:spTree>
    <p:extLst>
      <p:ext uri="{BB962C8B-B14F-4D97-AF65-F5344CB8AC3E}">
        <p14:creationId xmlns:p14="http://schemas.microsoft.com/office/powerpoint/2010/main" val="301164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6195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32753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flipH="1">
            <a:off x="12965291" y="2351002"/>
            <a:ext cx="7994412" cy="6657165"/>
          </a:xfrm>
          <a:custGeom>
            <a:avLst/>
            <a:gdLst/>
            <a:ahLst/>
            <a:cxnLst/>
            <a:rect l="l" t="t" r="r" b="b"/>
            <a:pathLst>
              <a:path w="7994412" h="6657165">
                <a:moveTo>
                  <a:pt x="7994412" y="0"/>
                </a:moveTo>
                <a:lnTo>
                  <a:pt x="0" y="0"/>
                </a:lnTo>
                <a:lnTo>
                  <a:pt x="0" y="6657165"/>
                </a:lnTo>
                <a:lnTo>
                  <a:pt x="7994412" y="6657165"/>
                </a:lnTo>
                <a:lnTo>
                  <a:pt x="799441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570476" y="2127190"/>
            <a:ext cx="8018197" cy="1114567"/>
          </a:xfrm>
          <a:prstGeom prst="rect">
            <a:avLst/>
          </a:prstGeom>
        </p:spPr>
        <p:txBody>
          <a:bodyPr lIns="0" tIns="0" rIns="0" bIns="0" rtlCol="0" anchor="t">
            <a:spAutoFit/>
          </a:bodyPr>
          <a:lstStyle/>
          <a:p>
            <a:pPr algn="l">
              <a:lnSpc>
                <a:spcPts val="8409"/>
              </a:lnSpc>
            </a:pPr>
            <a:r>
              <a:rPr lang="en-US" sz="8009" b="1">
                <a:solidFill>
                  <a:srgbClr val="325FFF"/>
                </a:solidFill>
                <a:latin typeface="Space Mono Bold"/>
                <a:ea typeface="Space Mono Bold"/>
                <a:cs typeface="Space Mono Bold"/>
                <a:sym typeface="Space Mono Bold"/>
              </a:rPr>
              <a:t>CHALLENGES</a:t>
            </a:r>
          </a:p>
        </p:txBody>
      </p:sp>
      <p:sp>
        <p:nvSpPr>
          <p:cNvPr id="25" name="TextBox 25"/>
          <p:cNvSpPr txBox="1"/>
          <p:nvPr/>
        </p:nvSpPr>
        <p:spPr>
          <a:xfrm>
            <a:off x="570476" y="3432769"/>
            <a:ext cx="10429412" cy="5323840"/>
          </a:xfrm>
          <a:prstGeom prst="rect">
            <a:avLst/>
          </a:prstGeom>
        </p:spPr>
        <p:txBody>
          <a:bodyPr lIns="0" tIns="0" rIns="0" bIns="0" rtlCol="0" anchor="t">
            <a:spAutoFit/>
          </a:bodyPr>
          <a:lstStyle/>
          <a:p>
            <a:pPr algn="just">
              <a:lnSpc>
                <a:spcPts val="2659"/>
              </a:lnSpc>
              <a:spcBef>
                <a:spcPct val="0"/>
              </a:spcBef>
            </a:pPr>
            <a:r>
              <a:rPr lang="en-US" sz="1899" b="1" dirty="0">
                <a:solidFill>
                  <a:srgbClr val="325FFF"/>
                </a:solidFill>
                <a:latin typeface="Canva Sans Bold"/>
                <a:ea typeface="Canva Sans Bold"/>
                <a:cs typeface="Canva Sans Bold"/>
                <a:sym typeface="Canva Sans Bold"/>
              </a:rPr>
              <a:t>Manual Processes</a:t>
            </a:r>
          </a:p>
          <a:p>
            <a:pPr marL="410209" lvl="1" indent="-205105" algn="just">
              <a:lnSpc>
                <a:spcPts val="2659"/>
              </a:lnSpc>
              <a:spcBef>
                <a:spcPct val="0"/>
              </a:spcBef>
              <a:buFont typeface="Arial"/>
              <a:buChar char="•"/>
            </a:pPr>
            <a:r>
              <a:rPr lang="en-US" sz="1899" dirty="0">
                <a:solidFill>
                  <a:srgbClr val="325FFF"/>
                </a:solidFill>
                <a:latin typeface="Canva Sans"/>
                <a:ea typeface="Canva Sans"/>
                <a:cs typeface="Canva Sans"/>
                <a:sym typeface="Canva Sans"/>
              </a:rPr>
              <a:t>Enrollment tasks like registration, verification, and payment tracking are currently done using paper forms and spreadsheets.</a:t>
            </a:r>
          </a:p>
          <a:p>
            <a:pPr algn="just">
              <a:lnSpc>
                <a:spcPts val="2659"/>
              </a:lnSpc>
              <a:spcBef>
                <a:spcPct val="0"/>
              </a:spcBef>
            </a:pPr>
            <a:endParaRPr lang="en-US" sz="1899" dirty="0">
              <a:solidFill>
                <a:srgbClr val="325FFF"/>
              </a:solidFill>
              <a:latin typeface="Canva Sans"/>
              <a:ea typeface="Canva Sans"/>
              <a:cs typeface="Canva Sans"/>
              <a:sym typeface="Canva Sans"/>
            </a:endParaRPr>
          </a:p>
          <a:p>
            <a:pPr algn="just">
              <a:lnSpc>
                <a:spcPts val="2659"/>
              </a:lnSpc>
              <a:spcBef>
                <a:spcPct val="0"/>
              </a:spcBef>
            </a:pPr>
            <a:r>
              <a:rPr lang="en-US" sz="1899" b="1" dirty="0">
                <a:solidFill>
                  <a:srgbClr val="325FFF"/>
                </a:solidFill>
                <a:latin typeface="Canva Sans Bold"/>
                <a:ea typeface="Canva Sans Bold"/>
                <a:cs typeface="Canva Sans Bold"/>
                <a:sym typeface="Canva Sans Bold"/>
              </a:rPr>
              <a:t>Time-Consuming Tasks</a:t>
            </a:r>
          </a:p>
          <a:p>
            <a:pPr marL="410209" lvl="1" indent="-205105" algn="just">
              <a:lnSpc>
                <a:spcPts val="2659"/>
              </a:lnSpc>
              <a:spcBef>
                <a:spcPct val="0"/>
              </a:spcBef>
              <a:buFont typeface="Arial"/>
              <a:buChar char="•"/>
            </a:pPr>
            <a:r>
              <a:rPr lang="en-US" sz="1899" dirty="0">
                <a:solidFill>
                  <a:srgbClr val="325FFF"/>
                </a:solidFill>
                <a:latin typeface="Canva Sans"/>
                <a:ea typeface="Canva Sans"/>
                <a:cs typeface="Canva Sans"/>
                <a:sym typeface="Canva Sans"/>
              </a:rPr>
              <a:t>Staff spend a lot of time managing records and handling repetitive tasks.</a:t>
            </a:r>
          </a:p>
          <a:p>
            <a:pPr algn="just">
              <a:lnSpc>
                <a:spcPts val="2659"/>
              </a:lnSpc>
              <a:spcBef>
                <a:spcPct val="0"/>
              </a:spcBef>
            </a:pPr>
            <a:endParaRPr lang="en-US" sz="1899" dirty="0">
              <a:solidFill>
                <a:srgbClr val="325FFF"/>
              </a:solidFill>
              <a:latin typeface="Canva Sans"/>
              <a:ea typeface="Canva Sans"/>
              <a:cs typeface="Canva Sans"/>
              <a:sym typeface="Canva Sans"/>
            </a:endParaRPr>
          </a:p>
          <a:p>
            <a:pPr algn="just">
              <a:lnSpc>
                <a:spcPts val="2659"/>
              </a:lnSpc>
              <a:spcBef>
                <a:spcPct val="0"/>
              </a:spcBef>
            </a:pPr>
            <a:r>
              <a:rPr lang="en-US" sz="1899" b="1" dirty="0">
                <a:solidFill>
                  <a:srgbClr val="325FFF"/>
                </a:solidFill>
                <a:latin typeface="Canva Sans Bold"/>
                <a:ea typeface="Canva Sans Bold"/>
                <a:cs typeface="Canva Sans Bold"/>
                <a:sym typeface="Canva Sans Bold"/>
              </a:rPr>
              <a:t>Growing Complexity</a:t>
            </a:r>
          </a:p>
          <a:p>
            <a:pPr marL="410209" lvl="1" indent="-205105" algn="just">
              <a:lnSpc>
                <a:spcPts val="2659"/>
              </a:lnSpc>
              <a:spcBef>
                <a:spcPct val="0"/>
              </a:spcBef>
              <a:buFont typeface="Arial"/>
              <a:buChar char="•"/>
            </a:pPr>
            <a:r>
              <a:rPr lang="en-US" sz="1899" dirty="0">
                <a:solidFill>
                  <a:srgbClr val="325FFF"/>
                </a:solidFill>
                <a:latin typeface="Canva Sans"/>
                <a:ea typeface="Canva Sans"/>
                <a:cs typeface="Canva Sans"/>
                <a:sym typeface="Canva Sans"/>
              </a:rPr>
              <a:t>As enrollment increases, it becomes harder to manage student data efficiently.</a:t>
            </a:r>
          </a:p>
          <a:p>
            <a:pPr algn="just">
              <a:lnSpc>
                <a:spcPts val="2659"/>
              </a:lnSpc>
              <a:spcBef>
                <a:spcPct val="0"/>
              </a:spcBef>
            </a:pPr>
            <a:endParaRPr lang="en-US" sz="1899" dirty="0">
              <a:solidFill>
                <a:srgbClr val="325FFF"/>
              </a:solidFill>
              <a:latin typeface="Canva Sans"/>
              <a:ea typeface="Canva Sans"/>
              <a:cs typeface="Canva Sans"/>
              <a:sym typeface="Canva Sans"/>
            </a:endParaRPr>
          </a:p>
          <a:p>
            <a:pPr algn="just">
              <a:lnSpc>
                <a:spcPts val="2659"/>
              </a:lnSpc>
              <a:spcBef>
                <a:spcPct val="0"/>
              </a:spcBef>
            </a:pPr>
            <a:r>
              <a:rPr lang="en-US" sz="1899" b="1" dirty="0">
                <a:solidFill>
                  <a:srgbClr val="325FFF"/>
                </a:solidFill>
                <a:latin typeface="Canva Sans Bold"/>
                <a:ea typeface="Canva Sans Bold"/>
                <a:cs typeface="Canva Sans Bold"/>
                <a:sym typeface="Canva Sans Bold"/>
              </a:rPr>
              <a:t>Limited Access to Insights</a:t>
            </a:r>
          </a:p>
          <a:p>
            <a:pPr marL="410209" lvl="1" indent="-205105" algn="just">
              <a:lnSpc>
                <a:spcPts val="2659"/>
              </a:lnSpc>
              <a:spcBef>
                <a:spcPct val="0"/>
              </a:spcBef>
              <a:buFont typeface="Arial"/>
              <a:buChar char="•"/>
            </a:pPr>
            <a:r>
              <a:rPr lang="en-US" sz="1899" dirty="0">
                <a:solidFill>
                  <a:srgbClr val="325FFF"/>
                </a:solidFill>
                <a:latin typeface="Canva Sans"/>
                <a:ea typeface="Canva Sans"/>
                <a:cs typeface="Canva Sans"/>
                <a:sym typeface="Canva Sans"/>
              </a:rPr>
              <a:t>There’s no system in place to analyze enrollment trends for better planning.</a:t>
            </a:r>
          </a:p>
          <a:p>
            <a:pPr algn="just">
              <a:lnSpc>
                <a:spcPts val="2659"/>
              </a:lnSpc>
              <a:spcBef>
                <a:spcPct val="0"/>
              </a:spcBef>
            </a:pPr>
            <a:endParaRPr lang="en-US" sz="1899" dirty="0">
              <a:solidFill>
                <a:srgbClr val="325FFF"/>
              </a:solidFill>
              <a:latin typeface="Canva Sans"/>
              <a:ea typeface="Canva Sans"/>
              <a:cs typeface="Canva Sans"/>
              <a:sym typeface="Canva Sans"/>
            </a:endParaRPr>
          </a:p>
          <a:p>
            <a:pPr algn="just">
              <a:lnSpc>
                <a:spcPts val="2659"/>
              </a:lnSpc>
              <a:spcBef>
                <a:spcPct val="0"/>
              </a:spcBef>
            </a:pPr>
            <a:r>
              <a:rPr lang="en-US" sz="1899" b="1" dirty="0">
                <a:solidFill>
                  <a:srgbClr val="325FFF"/>
                </a:solidFill>
                <a:latin typeface="Canva Sans Bold"/>
                <a:ea typeface="Canva Sans Bold"/>
                <a:cs typeface="Canva Sans Bold"/>
                <a:sym typeface="Canva Sans Bold"/>
              </a:rPr>
              <a:t>Room for Improved Accuracy</a:t>
            </a:r>
          </a:p>
          <a:p>
            <a:pPr marL="410209" lvl="1" indent="-205105" algn="just">
              <a:lnSpc>
                <a:spcPts val="2659"/>
              </a:lnSpc>
              <a:spcBef>
                <a:spcPct val="0"/>
              </a:spcBef>
              <a:buFont typeface="Arial"/>
              <a:buChar char="•"/>
            </a:pPr>
            <a:r>
              <a:rPr lang="en-US" sz="1899" dirty="0">
                <a:solidFill>
                  <a:srgbClr val="325FFF"/>
                </a:solidFill>
                <a:latin typeface="Canva Sans"/>
                <a:ea typeface="Canva Sans"/>
                <a:cs typeface="Canva Sans"/>
                <a:sym typeface="Canva Sans"/>
              </a:rPr>
              <a:t>Manual handling increases the chance of small errors, like payment mismatches.</a:t>
            </a:r>
          </a:p>
          <a:p>
            <a:pPr algn="just">
              <a:lnSpc>
                <a:spcPts val="2659"/>
              </a:lnSpc>
              <a:spcBef>
                <a:spcPct val="0"/>
              </a:spcBef>
            </a:pPr>
            <a:endParaRPr lang="en-US" sz="1899" dirty="0">
              <a:solidFill>
                <a:srgbClr val="325FFF"/>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5" name="Picture 14">
            <a:extLst>
              <a:ext uri="{FF2B5EF4-FFF2-40B4-BE49-F238E27FC236}">
                <a16:creationId xmlns:a16="http://schemas.microsoft.com/office/drawing/2014/main" id="{6CA53867-139E-49E0-986A-017063C12D13}"/>
              </a:ext>
            </a:extLst>
          </p:cNvPr>
          <p:cNvPicPr>
            <a:picLocks noChangeAspect="1"/>
          </p:cNvPicPr>
          <p:nvPr/>
        </p:nvPicPr>
        <p:blipFill>
          <a:blip r:embed="rId4"/>
          <a:stretch>
            <a:fillRect/>
          </a:stretch>
        </p:blipFill>
        <p:spPr>
          <a:xfrm>
            <a:off x="4471667" y="1073617"/>
            <a:ext cx="9335281" cy="7993794"/>
          </a:xfrm>
          <a:prstGeom prst="rect">
            <a:avLst/>
          </a:prstGeom>
        </p:spPr>
      </p:pic>
    </p:spTree>
    <p:extLst>
      <p:ext uri="{BB962C8B-B14F-4D97-AF65-F5344CB8AC3E}">
        <p14:creationId xmlns:p14="http://schemas.microsoft.com/office/powerpoint/2010/main" val="20523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6" name="Picture 15">
            <a:extLst>
              <a:ext uri="{FF2B5EF4-FFF2-40B4-BE49-F238E27FC236}">
                <a16:creationId xmlns:a16="http://schemas.microsoft.com/office/drawing/2014/main" id="{DE751E34-594B-4FCA-8370-1E3BC25B2FD2}"/>
              </a:ext>
            </a:extLst>
          </p:cNvPr>
          <p:cNvPicPr>
            <a:picLocks noChangeAspect="1"/>
          </p:cNvPicPr>
          <p:nvPr/>
        </p:nvPicPr>
        <p:blipFill>
          <a:blip r:embed="rId4"/>
          <a:stretch>
            <a:fillRect/>
          </a:stretch>
        </p:blipFill>
        <p:spPr>
          <a:xfrm>
            <a:off x="4468696" y="975419"/>
            <a:ext cx="9350608" cy="7946169"/>
          </a:xfrm>
          <a:prstGeom prst="rect">
            <a:avLst/>
          </a:prstGeom>
        </p:spPr>
      </p:pic>
    </p:spTree>
    <p:extLst>
      <p:ext uri="{BB962C8B-B14F-4D97-AF65-F5344CB8AC3E}">
        <p14:creationId xmlns:p14="http://schemas.microsoft.com/office/powerpoint/2010/main" val="429115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5" name="Picture 14">
            <a:extLst>
              <a:ext uri="{FF2B5EF4-FFF2-40B4-BE49-F238E27FC236}">
                <a16:creationId xmlns:a16="http://schemas.microsoft.com/office/drawing/2014/main" id="{A41A4F08-5E52-471D-AF31-76DBB94D0C56}"/>
              </a:ext>
            </a:extLst>
          </p:cNvPr>
          <p:cNvPicPr>
            <a:picLocks noChangeAspect="1"/>
          </p:cNvPicPr>
          <p:nvPr/>
        </p:nvPicPr>
        <p:blipFill>
          <a:blip r:embed="rId4"/>
          <a:stretch>
            <a:fillRect/>
          </a:stretch>
        </p:blipFill>
        <p:spPr>
          <a:xfrm>
            <a:off x="4298103" y="1177981"/>
            <a:ext cx="9947505" cy="7597701"/>
          </a:xfrm>
          <a:prstGeom prst="rect">
            <a:avLst/>
          </a:prstGeom>
        </p:spPr>
      </p:pic>
    </p:spTree>
    <p:extLst>
      <p:ext uri="{BB962C8B-B14F-4D97-AF65-F5344CB8AC3E}">
        <p14:creationId xmlns:p14="http://schemas.microsoft.com/office/powerpoint/2010/main" val="182224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6" name="Picture 15">
            <a:extLst>
              <a:ext uri="{FF2B5EF4-FFF2-40B4-BE49-F238E27FC236}">
                <a16:creationId xmlns:a16="http://schemas.microsoft.com/office/drawing/2014/main" id="{BD6AD053-077A-4A8A-BCBF-DB0EDBFA96D8}"/>
              </a:ext>
            </a:extLst>
          </p:cNvPr>
          <p:cNvPicPr>
            <a:picLocks noChangeAspect="1"/>
          </p:cNvPicPr>
          <p:nvPr/>
        </p:nvPicPr>
        <p:blipFill>
          <a:blip r:embed="rId4"/>
          <a:stretch>
            <a:fillRect/>
          </a:stretch>
        </p:blipFill>
        <p:spPr>
          <a:xfrm>
            <a:off x="4191000" y="1028700"/>
            <a:ext cx="10586190" cy="7746982"/>
          </a:xfrm>
          <a:prstGeom prst="rect">
            <a:avLst/>
          </a:prstGeom>
        </p:spPr>
      </p:pic>
    </p:spTree>
    <p:extLst>
      <p:ext uri="{BB962C8B-B14F-4D97-AF65-F5344CB8AC3E}">
        <p14:creationId xmlns:p14="http://schemas.microsoft.com/office/powerpoint/2010/main" val="124290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5" name="Picture 14">
            <a:extLst>
              <a:ext uri="{FF2B5EF4-FFF2-40B4-BE49-F238E27FC236}">
                <a16:creationId xmlns:a16="http://schemas.microsoft.com/office/drawing/2014/main" id="{1EBA64CD-75B6-4EDB-ACF9-FA7842F242E4}"/>
              </a:ext>
            </a:extLst>
          </p:cNvPr>
          <p:cNvPicPr>
            <a:picLocks noChangeAspect="1"/>
          </p:cNvPicPr>
          <p:nvPr/>
        </p:nvPicPr>
        <p:blipFill>
          <a:blip r:embed="rId4"/>
          <a:stretch>
            <a:fillRect/>
          </a:stretch>
        </p:blipFill>
        <p:spPr>
          <a:xfrm>
            <a:off x="4422385" y="947132"/>
            <a:ext cx="9643992" cy="7897442"/>
          </a:xfrm>
          <a:prstGeom prst="rect">
            <a:avLst/>
          </a:prstGeom>
        </p:spPr>
      </p:pic>
    </p:spTree>
    <p:extLst>
      <p:ext uri="{BB962C8B-B14F-4D97-AF65-F5344CB8AC3E}">
        <p14:creationId xmlns:p14="http://schemas.microsoft.com/office/powerpoint/2010/main" val="48982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6" name="Picture 15">
            <a:extLst>
              <a:ext uri="{FF2B5EF4-FFF2-40B4-BE49-F238E27FC236}">
                <a16:creationId xmlns:a16="http://schemas.microsoft.com/office/drawing/2014/main" id="{D3D23B58-F63E-458C-81D8-A36D088BEBE4}"/>
              </a:ext>
            </a:extLst>
          </p:cNvPr>
          <p:cNvPicPr>
            <a:picLocks noChangeAspect="1"/>
          </p:cNvPicPr>
          <p:nvPr/>
        </p:nvPicPr>
        <p:blipFill>
          <a:blip r:embed="rId4"/>
          <a:stretch>
            <a:fillRect/>
          </a:stretch>
        </p:blipFill>
        <p:spPr>
          <a:xfrm>
            <a:off x="3886200" y="982707"/>
            <a:ext cx="10825088" cy="8229599"/>
          </a:xfrm>
          <a:prstGeom prst="rect">
            <a:avLst/>
          </a:prstGeom>
        </p:spPr>
      </p:pic>
    </p:spTree>
    <p:extLst>
      <p:ext uri="{BB962C8B-B14F-4D97-AF65-F5344CB8AC3E}">
        <p14:creationId xmlns:p14="http://schemas.microsoft.com/office/powerpoint/2010/main" val="770155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5" name="Picture 14">
            <a:extLst>
              <a:ext uri="{FF2B5EF4-FFF2-40B4-BE49-F238E27FC236}">
                <a16:creationId xmlns:a16="http://schemas.microsoft.com/office/drawing/2014/main" id="{E6419496-AF60-452E-95F8-E578A2E7AF3F}"/>
              </a:ext>
            </a:extLst>
          </p:cNvPr>
          <p:cNvPicPr>
            <a:picLocks noChangeAspect="1"/>
          </p:cNvPicPr>
          <p:nvPr/>
        </p:nvPicPr>
        <p:blipFill>
          <a:blip r:embed="rId4"/>
          <a:stretch>
            <a:fillRect/>
          </a:stretch>
        </p:blipFill>
        <p:spPr>
          <a:xfrm>
            <a:off x="4033908" y="950544"/>
            <a:ext cx="10210800" cy="8074567"/>
          </a:xfrm>
          <a:prstGeom prst="rect">
            <a:avLst/>
          </a:prstGeom>
        </p:spPr>
      </p:pic>
    </p:spTree>
    <p:extLst>
      <p:ext uri="{BB962C8B-B14F-4D97-AF65-F5344CB8AC3E}">
        <p14:creationId xmlns:p14="http://schemas.microsoft.com/office/powerpoint/2010/main" val="4035458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6" name="Picture 15">
            <a:extLst>
              <a:ext uri="{FF2B5EF4-FFF2-40B4-BE49-F238E27FC236}">
                <a16:creationId xmlns:a16="http://schemas.microsoft.com/office/drawing/2014/main" id="{729FF79D-0218-45C8-AA87-74F3BE3FF66D}"/>
              </a:ext>
            </a:extLst>
          </p:cNvPr>
          <p:cNvPicPr>
            <a:picLocks noChangeAspect="1"/>
          </p:cNvPicPr>
          <p:nvPr/>
        </p:nvPicPr>
        <p:blipFill>
          <a:blip r:embed="rId4"/>
          <a:stretch>
            <a:fillRect/>
          </a:stretch>
        </p:blipFill>
        <p:spPr>
          <a:xfrm>
            <a:off x="4253857" y="1112602"/>
            <a:ext cx="9770901" cy="7917133"/>
          </a:xfrm>
          <a:prstGeom prst="rect">
            <a:avLst/>
          </a:prstGeom>
        </p:spPr>
      </p:pic>
    </p:spTree>
    <p:extLst>
      <p:ext uri="{BB962C8B-B14F-4D97-AF65-F5344CB8AC3E}">
        <p14:creationId xmlns:p14="http://schemas.microsoft.com/office/powerpoint/2010/main" val="15997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pic>
        <p:nvPicPr>
          <p:cNvPr id="15" name="Picture 14">
            <a:extLst>
              <a:ext uri="{FF2B5EF4-FFF2-40B4-BE49-F238E27FC236}">
                <a16:creationId xmlns:a16="http://schemas.microsoft.com/office/drawing/2014/main" id="{1ACF7386-389B-47FB-BF40-66F9EF9AFDA6}"/>
              </a:ext>
            </a:extLst>
          </p:cNvPr>
          <p:cNvPicPr>
            <a:picLocks noChangeAspect="1"/>
          </p:cNvPicPr>
          <p:nvPr/>
        </p:nvPicPr>
        <p:blipFill>
          <a:blip r:embed="rId4"/>
          <a:stretch>
            <a:fillRect/>
          </a:stretch>
        </p:blipFill>
        <p:spPr>
          <a:xfrm>
            <a:off x="3537148" y="908284"/>
            <a:ext cx="11204319" cy="7910206"/>
          </a:xfrm>
          <a:prstGeom prst="rect">
            <a:avLst/>
          </a:prstGeom>
        </p:spPr>
      </p:pic>
    </p:spTree>
    <p:extLst>
      <p:ext uri="{BB962C8B-B14F-4D97-AF65-F5344CB8AC3E}">
        <p14:creationId xmlns:p14="http://schemas.microsoft.com/office/powerpoint/2010/main" val="472149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sp>
        <p:nvSpPr>
          <p:cNvPr id="17" name="TextBox 25">
            <a:extLst>
              <a:ext uri="{FF2B5EF4-FFF2-40B4-BE49-F238E27FC236}">
                <a16:creationId xmlns:a16="http://schemas.microsoft.com/office/drawing/2014/main" id="{C4B53511-1665-41B4-AB22-F36CA551DBCE}"/>
              </a:ext>
            </a:extLst>
          </p:cNvPr>
          <p:cNvSpPr txBox="1"/>
          <p:nvPr/>
        </p:nvSpPr>
        <p:spPr>
          <a:xfrm>
            <a:off x="1620504" y="2857500"/>
            <a:ext cx="15261226" cy="5091907"/>
          </a:xfrm>
          <a:prstGeom prst="rect">
            <a:avLst/>
          </a:prstGeom>
        </p:spPr>
        <p:txBody>
          <a:bodyPr wrap="square" lIns="0" tIns="0" rIns="0" bIns="0" rtlCol="0" anchor="t">
            <a:spAutoFit/>
          </a:bodyPr>
          <a:lstStyle/>
          <a:p>
            <a:pPr algn="just">
              <a:lnSpc>
                <a:spcPct val="150000"/>
              </a:lnSpc>
              <a:spcBef>
                <a:spcPct val="0"/>
              </a:spcBef>
            </a:pPr>
            <a:r>
              <a:rPr lang="en-US" sz="3200" b="1" dirty="0">
                <a:solidFill>
                  <a:srgbClr val="325FFF"/>
                </a:solidFill>
                <a:latin typeface="Canva Sans" panose="020B0604020202020204" charset="0"/>
              </a:rPr>
              <a:t>		Overall, the EMS achieved an average weighted mean of 3.56 (SD=0.55), interpreted as Very High. The low to moderate SD values across all indicators underscore a general agreement among users, confirming that the system meets ISO/IEC 25010 standards at a high level of effectiveness. This positions the EMS as a reliable, secure, and well-performing tool for enrollment management, with strong adaptability and consistent performance across key quality attributes.</a:t>
            </a:r>
            <a:endParaRPr lang="en-US" sz="2800" b="1" dirty="0">
              <a:solidFill>
                <a:srgbClr val="325FFF"/>
              </a:solidFill>
              <a:latin typeface="Canva Sans" panose="020B0604020202020204" charset="0"/>
              <a:ea typeface="Canva Sans"/>
              <a:cs typeface="Canva Sans"/>
              <a:sym typeface="Canva Sans"/>
            </a:endParaRPr>
          </a:p>
        </p:txBody>
      </p:sp>
    </p:spTree>
    <p:extLst>
      <p:ext uri="{BB962C8B-B14F-4D97-AF65-F5344CB8AC3E}">
        <p14:creationId xmlns:p14="http://schemas.microsoft.com/office/powerpoint/2010/main" val="74001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grpSp>
        <p:nvGrpSpPr>
          <p:cNvPr id="22" name="Group 22"/>
          <p:cNvGrpSpPr/>
          <p:nvPr/>
        </p:nvGrpSpPr>
        <p:grpSpPr>
          <a:xfrm>
            <a:off x="7903849" y="2640330"/>
            <a:ext cx="11154513" cy="6617970"/>
            <a:chOff x="0" y="0"/>
            <a:chExt cx="2937814" cy="1743004"/>
          </a:xfrm>
        </p:grpSpPr>
        <p:sp>
          <p:nvSpPr>
            <p:cNvPr id="23" name="Freeform 23"/>
            <p:cNvSpPr/>
            <p:nvPr/>
          </p:nvSpPr>
          <p:spPr>
            <a:xfrm>
              <a:off x="0" y="0"/>
              <a:ext cx="2937814" cy="1743004"/>
            </a:xfrm>
            <a:custGeom>
              <a:avLst/>
              <a:gdLst/>
              <a:ahLst/>
              <a:cxnLst/>
              <a:rect l="l" t="t" r="r" b="b"/>
              <a:pathLst>
                <a:path w="2937814" h="1743004">
                  <a:moveTo>
                    <a:pt x="69406" y="0"/>
                  </a:moveTo>
                  <a:lnTo>
                    <a:pt x="2868408" y="0"/>
                  </a:lnTo>
                  <a:cubicBezTo>
                    <a:pt x="2906740" y="0"/>
                    <a:pt x="2937814" y="31074"/>
                    <a:pt x="2937814" y="69406"/>
                  </a:cubicBezTo>
                  <a:lnTo>
                    <a:pt x="2937814" y="1673598"/>
                  </a:lnTo>
                  <a:cubicBezTo>
                    <a:pt x="2937814" y="1711930"/>
                    <a:pt x="2906740" y="1743004"/>
                    <a:pt x="2868408" y="1743004"/>
                  </a:cubicBezTo>
                  <a:lnTo>
                    <a:pt x="69406" y="1743004"/>
                  </a:lnTo>
                  <a:cubicBezTo>
                    <a:pt x="31074" y="1743004"/>
                    <a:pt x="0" y="1711930"/>
                    <a:pt x="0" y="1673598"/>
                  </a:cubicBezTo>
                  <a:lnTo>
                    <a:pt x="0" y="69406"/>
                  </a:lnTo>
                  <a:cubicBezTo>
                    <a:pt x="0" y="31074"/>
                    <a:pt x="31074" y="0"/>
                    <a:pt x="69406" y="0"/>
                  </a:cubicBezTo>
                  <a:close/>
                </a:path>
              </a:pathLst>
            </a:custGeom>
            <a:solidFill>
              <a:srgbClr val="FFFFFF"/>
            </a:solidFill>
            <a:ln w="38100" cap="rnd">
              <a:solidFill>
                <a:srgbClr val="FFFFFF"/>
              </a:solidFill>
              <a:prstDash val="solid"/>
              <a:round/>
            </a:ln>
          </p:spPr>
        </p:sp>
        <p:sp>
          <p:nvSpPr>
            <p:cNvPr id="24" name="TextBox 24"/>
            <p:cNvSpPr txBox="1"/>
            <p:nvPr/>
          </p:nvSpPr>
          <p:spPr>
            <a:xfrm>
              <a:off x="0" y="-38100"/>
              <a:ext cx="2937814" cy="1781104"/>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flipH="1">
            <a:off x="-2946691" y="1792722"/>
            <a:ext cx="8554449" cy="6765791"/>
          </a:xfrm>
          <a:custGeom>
            <a:avLst/>
            <a:gdLst/>
            <a:ahLst/>
            <a:cxnLst/>
            <a:rect l="l" t="t" r="r" b="b"/>
            <a:pathLst>
              <a:path w="8554449" h="6765791">
                <a:moveTo>
                  <a:pt x="8554448" y="0"/>
                </a:moveTo>
                <a:lnTo>
                  <a:pt x="0" y="0"/>
                </a:lnTo>
                <a:lnTo>
                  <a:pt x="0" y="6765791"/>
                </a:lnTo>
                <a:lnTo>
                  <a:pt x="8554448" y="6765791"/>
                </a:lnTo>
                <a:lnTo>
                  <a:pt x="855444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8974739" y="2951306"/>
            <a:ext cx="7275700" cy="1114567"/>
          </a:xfrm>
          <a:prstGeom prst="rect">
            <a:avLst/>
          </a:prstGeom>
        </p:spPr>
        <p:txBody>
          <a:bodyPr lIns="0" tIns="0" rIns="0" bIns="0" rtlCol="0" anchor="t">
            <a:spAutoFit/>
          </a:bodyPr>
          <a:lstStyle/>
          <a:p>
            <a:pPr algn="l">
              <a:lnSpc>
                <a:spcPts val="8409"/>
              </a:lnSpc>
            </a:pPr>
            <a:r>
              <a:rPr lang="en-US" sz="8009" b="1">
                <a:solidFill>
                  <a:srgbClr val="325FFF"/>
                </a:solidFill>
                <a:latin typeface="Space Mono Bold"/>
                <a:ea typeface="Space Mono Bold"/>
                <a:cs typeface="Space Mono Bold"/>
                <a:sym typeface="Space Mono Bold"/>
              </a:rPr>
              <a:t>OUR SYSTEM</a:t>
            </a:r>
          </a:p>
        </p:txBody>
      </p:sp>
      <p:sp>
        <p:nvSpPr>
          <p:cNvPr id="27" name="TextBox 27"/>
          <p:cNvSpPr txBox="1"/>
          <p:nvPr/>
        </p:nvSpPr>
        <p:spPr>
          <a:xfrm>
            <a:off x="8974739" y="5168708"/>
            <a:ext cx="8284561" cy="2072052"/>
          </a:xfrm>
          <a:prstGeom prst="rect">
            <a:avLst/>
          </a:prstGeom>
        </p:spPr>
        <p:txBody>
          <a:bodyPr lIns="0" tIns="0" rIns="0" bIns="0" rtlCol="0" anchor="t">
            <a:spAutoFit/>
          </a:bodyPr>
          <a:lstStyle/>
          <a:p>
            <a:pPr algn="l">
              <a:lnSpc>
                <a:spcPts val="3150"/>
              </a:lnSpc>
              <a:spcBef>
                <a:spcPct val="0"/>
              </a:spcBef>
            </a:pPr>
            <a:r>
              <a:rPr lang="en-US" sz="3000" b="1">
                <a:solidFill>
                  <a:srgbClr val="325FFF"/>
                </a:solidFill>
                <a:latin typeface="Inter Medium"/>
                <a:ea typeface="Inter Medium"/>
                <a:cs typeface="Inter Medium"/>
                <a:sym typeface="Inter Medium"/>
              </a:rPr>
              <a:t>"With the new EMS and trend analysis, WITI can make enrollment faster, more accurate, and easier to manage—while also helping the school see and plan for future student needs."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288000" y="503486"/>
            <a:ext cx="4463787" cy="4114800"/>
          </a:xfrm>
          <a:custGeom>
            <a:avLst/>
            <a:gdLst/>
            <a:ahLst/>
            <a:cxnLst/>
            <a:rect l="l" t="t" r="r" b="b"/>
            <a:pathLst>
              <a:path w="4463787" h="4114800">
                <a:moveTo>
                  <a:pt x="0" y="0"/>
                </a:moveTo>
                <a:lnTo>
                  <a:pt x="4463787" y="0"/>
                </a:lnTo>
                <a:lnTo>
                  <a:pt x="446378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3874" y="468330"/>
            <a:ext cx="17310868" cy="9350340"/>
            <a:chOff x="0" y="0"/>
            <a:chExt cx="23081157" cy="12467120"/>
          </a:xfrm>
          <a:solidFill>
            <a:srgbClr val="325FFF"/>
          </a:solidFill>
        </p:grpSpPr>
        <p:grpSp>
          <p:nvGrpSpPr>
            <p:cNvPr id="4" name="Group 4"/>
            <p:cNvGrpSpPr/>
            <p:nvPr/>
          </p:nvGrpSpPr>
          <p:grpSpPr>
            <a:xfrm>
              <a:off x="0" y="0"/>
              <a:ext cx="23081157" cy="12467120"/>
              <a:chOff x="0" y="0"/>
              <a:chExt cx="4559241" cy="2462641"/>
            </a:xfrm>
            <a:grpFill/>
          </p:grpSpPr>
          <p:sp>
            <p:nvSpPr>
              <p:cNvPr id="5" name="Freeform 5"/>
              <p:cNvSpPr/>
              <p:nvPr/>
            </p:nvSpPr>
            <p:spPr>
              <a:xfrm>
                <a:off x="0" y="0"/>
                <a:ext cx="4559241" cy="2462641"/>
              </a:xfrm>
              <a:custGeom>
                <a:avLst/>
                <a:gdLst/>
                <a:ahLst/>
                <a:cxnLst/>
                <a:rect l="l" t="t" r="r" b="b"/>
                <a:pathLst>
                  <a:path w="4559241" h="2462641">
                    <a:moveTo>
                      <a:pt x="44723" y="0"/>
                    </a:moveTo>
                    <a:lnTo>
                      <a:pt x="4514518" y="0"/>
                    </a:lnTo>
                    <a:cubicBezTo>
                      <a:pt x="4526380" y="0"/>
                      <a:pt x="4537755" y="4712"/>
                      <a:pt x="4546142" y="13099"/>
                    </a:cubicBezTo>
                    <a:cubicBezTo>
                      <a:pt x="4554529" y="21486"/>
                      <a:pt x="4559241" y="32862"/>
                      <a:pt x="4559241" y="44723"/>
                    </a:cubicBezTo>
                    <a:lnTo>
                      <a:pt x="4559241" y="2417918"/>
                    </a:lnTo>
                    <a:cubicBezTo>
                      <a:pt x="4559241" y="2429779"/>
                      <a:pt x="4554529" y="2441155"/>
                      <a:pt x="4546142" y="2449542"/>
                    </a:cubicBezTo>
                    <a:cubicBezTo>
                      <a:pt x="4537755" y="2457929"/>
                      <a:pt x="4526380" y="2462641"/>
                      <a:pt x="4514518" y="2462641"/>
                    </a:cubicBezTo>
                    <a:lnTo>
                      <a:pt x="44723" y="2462641"/>
                    </a:lnTo>
                    <a:cubicBezTo>
                      <a:pt x="32862" y="2462641"/>
                      <a:pt x="21486" y="2457929"/>
                      <a:pt x="13099" y="2449542"/>
                    </a:cubicBezTo>
                    <a:cubicBezTo>
                      <a:pt x="4712" y="2441155"/>
                      <a:pt x="0" y="2429779"/>
                      <a:pt x="0" y="2417918"/>
                    </a:cubicBezTo>
                    <a:lnTo>
                      <a:pt x="0" y="44723"/>
                    </a:lnTo>
                    <a:cubicBezTo>
                      <a:pt x="0" y="32862"/>
                      <a:pt x="4712" y="21486"/>
                      <a:pt x="13099" y="13099"/>
                    </a:cubicBezTo>
                    <a:cubicBezTo>
                      <a:pt x="21486" y="4712"/>
                      <a:pt x="32862" y="0"/>
                      <a:pt x="44723" y="0"/>
                    </a:cubicBezTo>
                    <a:close/>
                  </a:path>
                </a:pathLst>
              </a:custGeom>
              <a:grpFill/>
              <a:ln w="38100" cap="rnd">
                <a:solidFill>
                  <a:srgbClr val="FFFFFF"/>
                </a:solidFill>
                <a:prstDash val="solid"/>
                <a:round/>
              </a:ln>
            </p:spPr>
          </p:sp>
          <p:sp>
            <p:nvSpPr>
              <p:cNvPr id="6" name="TextBox 6"/>
              <p:cNvSpPr txBox="1"/>
              <p:nvPr/>
            </p:nvSpPr>
            <p:spPr>
              <a:xfrm>
                <a:off x="0" y="-38100"/>
                <a:ext cx="4559241" cy="2500741"/>
              </a:xfrm>
              <a:prstGeom prst="rect">
                <a:avLst/>
              </a:prstGeom>
              <a:grpFill/>
            </p:spPr>
            <p:txBody>
              <a:bodyPr lIns="50800" tIns="50800" rIns="50800" bIns="50800" rtlCol="0" anchor="ctr"/>
              <a:lstStyle/>
              <a:p>
                <a:pPr algn="ctr">
                  <a:lnSpc>
                    <a:spcPts val="2659"/>
                  </a:lnSpc>
                  <a:spcBef>
                    <a:spcPct val="0"/>
                  </a:spcBef>
                </a:pPr>
                <a:endParaRPr/>
              </a:p>
            </p:txBody>
          </p:sp>
        </p:grpSp>
        <p:sp>
          <p:nvSpPr>
            <p:cNvPr id="7" name="AutoShape 7"/>
            <p:cNvSpPr/>
            <p:nvPr/>
          </p:nvSpPr>
          <p:spPr>
            <a:xfrm flipH="1">
              <a:off x="21863808" y="375045"/>
              <a:ext cx="836299" cy="836299"/>
            </a:xfrm>
            <a:prstGeom prst="line">
              <a:avLst/>
            </a:prstGeom>
            <a:grpFill/>
            <a:ln w="50800" cap="flat">
              <a:solidFill>
                <a:srgbClr val="FFFFFF"/>
              </a:solidFill>
              <a:prstDash val="solid"/>
              <a:headEnd type="none" w="sm" len="sm"/>
              <a:tailEnd type="none" w="sm" len="sm"/>
            </a:ln>
          </p:spPr>
        </p:sp>
        <p:sp>
          <p:nvSpPr>
            <p:cNvPr id="8" name="AutoShape 8"/>
            <p:cNvSpPr/>
            <p:nvPr/>
          </p:nvSpPr>
          <p:spPr>
            <a:xfrm flipV="1">
              <a:off x="239793" y="11076469"/>
              <a:ext cx="1275713" cy="871900"/>
            </a:xfrm>
            <a:prstGeom prst="line">
              <a:avLst/>
            </a:prstGeom>
            <a:grpFill/>
            <a:ln w="50800" cap="flat">
              <a:solidFill>
                <a:srgbClr val="FFFFFF"/>
              </a:solidFill>
              <a:prstDash val="solid"/>
              <a:headEnd type="none" w="sm" len="sm"/>
              <a:tailEnd type="none" w="sm" len="sm"/>
            </a:ln>
          </p:spPr>
        </p:sp>
        <p:sp>
          <p:nvSpPr>
            <p:cNvPr id="9" name="AutoShape 9"/>
            <p:cNvSpPr/>
            <p:nvPr/>
          </p:nvSpPr>
          <p:spPr>
            <a:xfrm>
              <a:off x="395923" y="375045"/>
              <a:ext cx="1101623" cy="1092825"/>
            </a:xfrm>
            <a:prstGeom prst="line">
              <a:avLst/>
            </a:prstGeom>
            <a:grpFill/>
            <a:ln w="50800" cap="flat">
              <a:solidFill>
                <a:srgbClr val="FFFFFF"/>
              </a:solidFill>
              <a:prstDash val="solid"/>
              <a:headEnd type="none" w="sm" len="sm"/>
              <a:tailEnd type="none" w="sm" len="sm"/>
            </a:ln>
          </p:spPr>
        </p:sp>
        <p:sp>
          <p:nvSpPr>
            <p:cNvPr id="10" name="AutoShape 10"/>
            <p:cNvSpPr/>
            <p:nvPr/>
          </p:nvSpPr>
          <p:spPr>
            <a:xfrm>
              <a:off x="21919111" y="11271010"/>
              <a:ext cx="841032" cy="738509"/>
            </a:xfrm>
            <a:prstGeom prst="line">
              <a:avLst/>
            </a:prstGeom>
            <a:grpFill/>
            <a:ln w="50800" cap="flat">
              <a:solidFill>
                <a:srgbClr val="FFFFFF"/>
              </a:solidFill>
              <a:prstDash val="solid"/>
              <a:headEnd type="none" w="sm" len="sm"/>
              <a:tailEnd type="none" w="sm" len="sm"/>
            </a:ln>
          </p:spPr>
        </p:sp>
      </p:grpSp>
      <p:grpSp>
        <p:nvGrpSpPr>
          <p:cNvPr id="11" name="Group 11"/>
          <p:cNvGrpSpPr/>
          <p:nvPr/>
        </p:nvGrpSpPr>
        <p:grpSpPr>
          <a:xfrm>
            <a:off x="1053919" y="1028700"/>
            <a:ext cx="16180163" cy="8229600"/>
            <a:chOff x="0" y="0"/>
            <a:chExt cx="4261442" cy="2167467"/>
          </a:xfrm>
          <a:solidFill>
            <a:schemeClr val="bg1"/>
          </a:solidFill>
        </p:grpSpPr>
        <p:sp>
          <p:nvSpPr>
            <p:cNvPr id="12" name="Freeform 12"/>
            <p:cNvSpPr/>
            <p:nvPr/>
          </p:nvSpPr>
          <p:spPr>
            <a:xfrm>
              <a:off x="0" y="0"/>
              <a:ext cx="4261442" cy="2167467"/>
            </a:xfrm>
            <a:custGeom>
              <a:avLst/>
              <a:gdLst/>
              <a:ahLst/>
              <a:cxnLst/>
              <a:rect l="l" t="t" r="r" b="b"/>
              <a:pathLst>
                <a:path w="4261442" h="2167467">
                  <a:moveTo>
                    <a:pt x="47848" y="0"/>
                  </a:moveTo>
                  <a:lnTo>
                    <a:pt x="4213594" y="0"/>
                  </a:lnTo>
                  <a:cubicBezTo>
                    <a:pt x="4240019" y="0"/>
                    <a:pt x="4261442" y="21422"/>
                    <a:pt x="4261442" y="47848"/>
                  </a:cubicBezTo>
                  <a:lnTo>
                    <a:pt x="4261442" y="2119618"/>
                  </a:lnTo>
                  <a:cubicBezTo>
                    <a:pt x="4261442" y="2146044"/>
                    <a:pt x="4240019" y="2167467"/>
                    <a:pt x="4213594" y="2167467"/>
                  </a:cubicBezTo>
                  <a:lnTo>
                    <a:pt x="47848" y="2167467"/>
                  </a:lnTo>
                  <a:cubicBezTo>
                    <a:pt x="35158" y="2167467"/>
                    <a:pt x="22988" y="2162426"/>
                    <a:pt x="14014" y="2153452"/>
                  </a:cubicBezTo>
                  <a:cubicBezTo>
                    <a:pt x="5041" y="2144479"/>
                    <a:pt x="0" y="2132309"/>
                    <a:pt x="0" y="2119618"/>
                  </a:cubicBezTo>
                  <a:lnTo>
                    <a:pt x="0" y="47848"/>
                  </a:lnTo>
                  <a:cubicBezTo>
                    <a:pt x="0" y="21422"/>
                    <a:pt x="21422" y="0"/>
                    <a:pt x="47848" y="0"/>
                  </a:cubicBezTo>
                  <a:close/>
                </a:path>
              </a:pathLst>
            </a:custGeom>
            <a:grpFill/>
            <a:ln w="38100" cap="rnd">
              <a:solidFill>
                <a:srgbClr val="FFFFFF"/>
              </a:solidFill>
              <a:prstDash val="solid"/>
              <a:round/>
            </a:ln>
          </p:spPr>
        </p:sp>
        <p:sp>
          <p:nvSpPr>
            <p:cNvPr id="13" name="TextBox 13"/>
            <p:cNvSpPr txBox="1"/>
            <p:nvPr/>
          </p:nvSpPr>
          <p:spPr>
            <a:xfrm>
              <a:off x="0" y="-38100"/>
              <a:ext cx="4261442" cy="2205567"/>
            </a:xfrm>
            <a:prstGeom prst="rect">
              <a:avLst/>
            </a:prstGeom>
            <a:grpFill/>
          </p:spPr>
          <p:txBody>
            <a:bodyPr lIns="50800" tIns="50800" rIns="50800" bIns="50800" rtlCol="0" anchor="ctr"/>
            <a:lstStyle/>
            <a:p>
              <a:pPr algn="ctr">
                <a:lnSpc>
                  <a:spcPts val="2659"/>
                </a:lnSpc>
                <a:spcBef>
                  <a:spcPct val="0"/>
                </a:spcBef>
              </a:pPr>
              <a:endParaRPr/>
            </a:p>
          </p:txBody>
        </p:sp>
      </p:grpSp>
      <p:sp>
        <p:nvSpPr>
          <p:cNvPr id="30" name="Freeform 4">
            <a:extLst>
              <a:ext uri="{FF2B5EF4-FFF2-40B4-BE49-F238E27FC236}">
                <a16:creationId xmlns:a16="http://schemas.microsoft.com/office/drawing/2014/main" id="{1E53E449-9815-41F7-BFB5-CE9219211C7F}"/>
              </a:ext>
            </a:extLst>
          </p:cNvPr>
          <p:cNvSpPr/>
          <p:nvPr/>
        </p:nvSpPr>
        <p:spPr>
          <a:xfrm>
            <a:off x="8721057" y="2275759"/>
            <a:ext cx="5885290" cy="5735483"/>
          </a:xfrm>
          <a:custGeom>
            <a:avLst/>
            <a:gdLst/>
            <a:ahLst/>
            <a:cxnLst/>
            <a:rect l="l" t="t" r="r" b="b"/>
            <a:pathLst>
              <a:path w="5885290" h="5735483">
                <a:moveTo>
                  <a:pt x="0" y="0"/>
                </a:moveTo>
                <a:lnTo>
                  <a:pt x="5885291" y="0"/>
                </a:lnTo>
                <a:lnTo>
                  <a:pt x="5885291" y="5735482"/>
                </a:lnTo>
                <a:lnTo>
                  <a:pt x="0" y="5735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5">
            <a:extLst>
              <a:ext uri="{FF2B5EF4-FFF2-40B4-BE49-F238E27FC236}">
                <a16:creationId xmlns:a16="http://schemas.microsoft.com/office/drawing/2014/main" id="{57E25ECA-3B31-4C74-A6A8-E59007210256}"/>
              </a:ext>
            </a:extLst>
          </p:cNvPr>
          <p:cNvSpPr/>
          <p:nvPr/>
        </p:nvSpPr>
        <p:spPr>
          <a:xfrm>
            <a:off x="2909009" y="3792025"/>
            <a:ext cx="3602877" cy="3084963"/>
          </a:xfrm>
          <a:custGeom>
            <a:avLst/>
            <a:gdLst/>
            <a:ahLst/>
            <a:cxnLst/>
            <a:rect l="l" t="t" r="r" b="b"/>
            <a:pathLst>
              <a:path w="3602877" h="3084963">
                <a:moveTo>
                  <a:pt x="0" y="0"/>
                </a:moveTo>
                <a:lnTo>
                  <a:pt x="3602877" y="0"/>
                </a:lnTo>
                <a:lnTo>
                  <a:pt x="3602877" y="3084963"/>
                </a:lnTo>
                <a:lnTo>
                  <a:pt x="0" y="30849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Freeform 6">
            <a:extLst>
              <a:ext uri="{FF2B5EF4-FFF2-40B4-BE49-F238E27FC236}">
                <a16:creationId xmlns:a16="http://schemas.microsoft.com/office/drawing/2014/main" id="{E0970B22-22D0-4CAC-BCF3-D19F829CFB29}"/>
              </a:ext>
            </a:extLst>
          </p:cNvPr>
          <p:cNvSpPr/>
          <p:nvPr/>
        </p:nvSpPr>
        <p:spPr>
          <a:xfrm>
            <a:off x="7009481" y="4482859"/>
            <a:ext cx="1296319" cy="1321283"/>
          </a:xfrm>
          <a:custGeom>
            <a:avLst/>
            <a:gdLst/>
            <a:ahLst/>
            <a:cxnLst/>
            <a:rect l="l" t="t" r="r" b="b"/>
            <a:pathLst>
              <a:path w="1296319" h="1321283">
                <a:moveTo>
                  <a:pt x="0" y="0"/>
                </a:moveTo>
                <a:lnTo>
                  <a:pt x="1296319" y="0"/>
                </a:lnTo>
                <a:lnTo>
                  <a:pt x="1296319" y="1321282"/>
                </a:lnTo>
                <a:lnTo>
                  <a:pt x="0" y="132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3" name="TextBox 7">
            <a:extLst>
              <a:ext uri="{FF2B5EF4-FFF2-40B4-BE49-F238E27FC236}">
                <a16:creationId xmlns:a16="http://schemas.microsoft.com/office/drawing/2014/main" id="{91D67EB0-DA81-4330-9899-8B318C204725}"/>
              </a:ext>
            </a:extLst>
          </p:cNvPr>
          <p:cNvSpPr txBox="1"/>
          <p:nvPr/>
        </p:nvSpPr>
        <p:spPr>
          <a:xfrm>
            <a:off x="2909009" y="6762688"/>
            <a:ext cx="3602877" cy="682174"/>
          </a:xfrm>
          <a:prstGeom prst="rect">
            <a:avLst/>
          </a:prstGeom>
        </p:spPr>
        <p:txBody>
          <a:bodyPr wrap="square" lIns="0" tIns="0" rIns="0" bIns="0" rtlCol="0" anchor="t">
            <a:spAutoFit/>
          </a:bodyPr>
          <a:lstStyle/>
          <a:p>
            <a:pPr algn="ctr">
              <a:lnSpc>
                <a:spcPts val="5599"/>
              </a:lnSpc>
              <a:spcBef>
                <a:spcPct val="0"/>
              </a:spcBef>
            </a:pPr>
            <a:r>
              <a:rPr lang="en-US" sz="3999">
                <a:solidFill>
                  <a:srgbClr val="FFFFFF"/>
                </a:solidFill>
                <a:latin typeface="Poppins"/>
                <a:ea typeface="Poppins"/>
                <a:cs typeface="Poppins"/>
                <a:sym typeface="Poppins"/>
              </a:rPr>
              <a:t>users</a:t>
            </a:r>
          </a:p>
        </p:txBody>
      </p:sp>
      <p:sp>
        <p:nvSpPr>
          <p:cNvPr id="34" name="TextBox 8">
            <a:extLst>
              <a:ext uri="{FF2B5EF4-FFF2-40B4-BE49-F238E27FC236}">
                <a16:creationId xmlns:a16="http://schemas.microsoft.com/office/drawing/2014/main" id="{154B6265-9069-4A3D-B297-F86B1AB635E6}"/>
              </a:ext>
            </a:extLst>
          </p:cNvPr>
          <p:cNvSpPr txBox="1"/>
          <p:nvPr/>
        </p:nvSpPr>
        <p:spPr>
          <a:xfrm>
            <a:off x="8721057" y="2495480"/>
            <a:ext cx="4138947" cy="511679"/>
          </a:xfrm>
          <a:prstGeom prst="rect">
            <a:avLst/>
          </a:prstGeom>
        </p:spPr>
        <p:txBody>
          <a:bodyPr wrap="square" lIns="0" tIns="0" rIns="0" bIns="0" rtlCol="0" anchor="t">
            <a:spAutoFit/>
          </a:bodyPr>
          <a:lstStyle/>
          <a:p>
            <a:pPr algn="r">
              <a:lnSpc>
                <a:spcPts val="4200"/>
              </a:lnSpc>
              <a:spcBef>
                <a:spcPct val="0"/>
              </a:spcBef>
            </a:pPr>
            <a:r>
              <a:rPr lang="en-US" sz="3000" dirty="0">
                <a:solidFill>
                  <a:srgbClr val="14213D"/>
                </a:solidFill>
                <a:latin typeface="Poppins"/>
                <a:ea typeface="Poppins"/>
                <a:cs typeface="Poppins"/>
                <a:sym typeface="Poppins"/>
              </a:rPr>
              <a:t>superadmin</a:t>
            </a:r>
          </a:p>
        </p:txBody>
      </p:sp>
      <p:sp>
        <p:nvSpPr>
          <p:cNvPr id="35" name="TextBox 9">
            <a:extLst>
              <a:ext uri="{FF2B5EF4-FFF2-40B4-BE49-F238E27FC236}">
                <a16:creationId xmlns:a16="http://schemas.microsoft.com/office/drawing/2014/main" id="{318E549E-B06D-4C60-A6BD-04333AE86019}"/>
              </a:ext>
            </a:extLst>
          </p:cNvPr>
          <p:cNvSpPr txBox="1"/>
          <p:nvPr/>
        </p:nvSpPr>
        <p:spPr>
          <a:xfrm>
            <a:off x="8721057" y="3706300"/>
            <a:ext cx="5066692" cy="511679"/>
          </a:xfrm>
          <a:prstGeom prst="rect">
            <a:avLst/>
          </a:prstGeom>
        </p:spPr>
        <p:txBody>
          <a:bodyPr wrap="square" lIns="0" tIns="0" rIns="0" bIns="0" rtlCol="0" anchor="t">
            <a:spAutoFit/>
          </a:bodyPr>
          <a:lstStyle/>
          <a:p>
            <a:pPr algn="r">
              <a:lnSpc>
                <a:spcPts val="4200"/>
              </a:lnSpc>
              <a:spcBef>
                <a:spcPct val="0"/>
              </a:spcBef>
            </a:pPr>
            <a:r>
              <a:rPr lang="en-US" sz="3000" dirty="0">
                <a:solidFill>
                  <a:srgbClr val="14213D"/>
                </a:solidFill>
                <a:latin typeface="Poppins"/>
                <a:ea typeface="Poppins"/>
                <a:cs typeface="Poppins"/>
                <a:sym typeface="Poppins"/>
              </a:rPr>
              <a:t>registrar - admin</a:t>
            </a:r>
          </a:p>
        </p:txBody>
      </p:sp>
      <p:sp>
        <p:nvSpPr>
          <p:cNvPr id="36" name="TextBox 10">
            <a:extLst>
              <a:ext uri="{FF2B5EF4-FFF2-40B4-BE49-F238E27FC236}">
                <a16:creationId xmlns:a16="http://schemas.microsoft.com/office/drawing/2014/main" id="{6A9FEC79-E8A6-4887-916F-13FEFDA47A3C}"/>
              </a:ext>
            </a:extLst>
          </p:cNvPr>
          <p:cNvSpPr txBox="1"/>
          <p:nvPr/>
        </p:nvSpPr>
        <p:spPr>
          <a:xfrm>
            <a:off x="8721057" y="4829175"/>
            <a:ext cx="5612424" cy="511679"/>
          </a:xfrm>
          <a:prstGeom prst="rect">
            <a:avLst/>
          </a:prstGeom>
        </p:spPr>
        <p:txBody>
          <a:bodyPr wrap="square" lIns="0" tIns="0" rIns="0" bIns="0" rtlCol="0" anchor="t">
            <a:spAutoFit/>
          </a:bodyPr>
          <a:lstStyle/>
          <a:p>
            <a:pPr algn="r">
              <a:lnSpc>
                <a:spcPts val="4200"/>
              </a:lnSpc>
              <a:spcBef>
                <a:spcPct val="0"/>
              </a:spcBef>
            </a:pPr>
            <a:r>
              <a:rPr lang="en-US" sz="3000">
                <a:solidFill>
                  <a:srgbClr val="14213D"/>
                </a:solidFill>
                <a:latin typeface="Poppins"/>
                <a:ea typeface="Poppins"/>
                <a:cs typeface="Poppins"/>
                <a:sym typeface="Poppins"/>
              </a:rPr>
              <a:t>accounting - admin</a:t>
            </a:r>
          </a:p>
        </p:txBody>
      </p:sp>
      <p:sp>
        <p:nvSpPr>
          <p:cNvPr id="37" name="TextBox 11">
            <a:extLst>
              <a:ext uri="{FF2B5EF4-FFF2-40B4-BE49-F238E27FC236}">
                <a16:creationId xmlns:a16="http://schemas.microsoft.com/office/drawing/2014/main" id="{5456207D-E106-46AA-9AA4-C4F30FD42BFB}"/>
              </a:ext>
            </a:extLst>
          </p:cNvPr>
          <p:cNvSpPr txBox="1"/>
          <p:nvPr/>
        </p:nvSpPr>
        <p:spPr>
          <a:xfrm>
            <a:off x="8721057" y="5953125"/>
            <a:ext cx="3593215" cy="511679"/>
          </a:xfrm>
          <a:prstGeom prst="rect">
            <a:avLst/>
          </a:prstGeom>
        </p:spPr>
        <p:txBody>
          <a:bodyPr wrap="square" lIns="0" tIns="0" rIns="0" bIns="0" rtlCol="0" anchor="t">
            <a:spAutoFit/>
          </a:bodyPr>
          <a:lstStyle/>
          <a:p>
            <a:pPr algn="r">
              <a:lnSpc>
                <a:spcPts val="4200"/>
              </a:lnSpc>
              <a:spcBef>
                <a:spcPct val="0"/>
              </a:spcBef>
            </a:pPr>
            <a:r>
              <a:rPr lang="en-US" sz="3000" dirty="0">
                <a:solidFill>
                  <a:srgbClr val="14213D"/>
                </a:solidFill>
                <a:latin typeface="Poppins"/>
                <a:ea typeface="Poppins"/>
                <a:cs typeface="Poppins"/>
                <a:sym typeface="Poppins"/>
              </a:rPr>
              <a:t>professor</a:t>
            </a:r>
          </a:p>
        </p:txBody>
      </p:sp>
      <p:sp>
        <p:nvSpPr>
          <p:cNvPr id="38" name="TextBox 12">
            <a:extLst>
              <a:ext uri="{FF2B5EF4-FFF2-40B4-BE49-F238E27FC236}">
                <a16:creationId xmlns:a16="http://schemas.microsoft.com/office/drawing/2014/main" id="{1ED122F8-407C-44C6-8765-BBECC10CD87F}"/>
              </a:ext>
            </a:extLst>
          </p:cNvPr>
          <p:cNvSpPr txBox="1"/>
          <p:nvPr/>
        </p:nvSpPr>
        <p:spPr>
          <a:xfrm>
            <a:off x="8721057" y="7165913"/>
            <a:ext cx="3429495" cy="511679"/>
          </a:xfrm>
          <a:prstGeom prst="rect">
            <a:avLst/>
          </a:prstGeom>
        </p:spPr>
        <p:txBody>
          <a:bodyPr wrap="square" lIns="0" tIns="0" rIns="0" bIns="0" rtlCol="0" anchor="t">
            <a:spAutoFit/>
          </a:bodyPr>
          <a:lstStyle/>
          <a:p>
            <a:pPr algn="r">
              <a:lnSpc>
                <a:spcPts val="4200"/>
              </a:lnSpc>
              <a:spcBef>
                <a:spcPct val="0"/>
              </a:spcBef>
            </a:pPr>
            <a:r>
              <a:rPr lang="en-US" sz="3000">
                <a:solidFill>
                  <a:srgbClr val="14213D"/>
                </a:solidFill>
                <a:latin typeface="Poppins"/>
                <a:ea typeface="Poppins"/>
                <a:cs typeface="Poppins"/>
                <a:sym typeface="Poppins"/>
              </a:rPr>
              <a:t>students</a:t>
            </a:r>
          </a:p>
        </p:txBody>
      </p:sp>
    </p:spTree>
    <p:extLst>
      <p:ext uri="{BB962C8B-B14F-4D97-AF65-F5344CB8AC3E}">
        <p14:creationId xmlns:p14="http://schemas.microsoft.com/office/powerpoint/2010/main" val="419946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9243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29705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a:off x="13199692" y="2671215"/>
            <a:ext cx="6882282" cy="5505826"/>
          </a:xfrm>
          <a:custGeom>
            <a:avLst/>
            <a:gdLst/>
            <a:ahLst/>
            <a:cxnLst/>
            <a:rect l="l" t="t" r="r" b="b"/>
            <a:pathLst>
              <a:path w="6882282" h="5505826">
                <a:moveTo>
                  <a:pt x="0" y="0"/>
                </a:moveTo>
                <a:lnTo>
                  <a:pt x="6882282" y="0"/>
                </a:lnTo>
                <a:lnTo>
                  <a:pt x="6882282" y="5505826"/>
                </a:lnTo>
                <a:lnTo>
                  <a:pt x="0" y="5505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876415" y="3571837"/>
            <a:ext cx="7608696" cy="3248101"/>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USER ACCOUNT CREATION MODULE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sp>
        <p:nvSpPr>
          <p:cNvPr id="22" name="Freeform 22"/>
          <p:cNvSpPr/>
          <p:nvPr/>
        </p:nvSpPr>
        <p:spPr>
          <a:xfrm>
            <a:off x="-2251310" y="2012820"/>
            <a:ext cx="8144469" cy="6604424"/>
          </a:xfrm>
          <a:custGeom>
            <a:avLst/>
            <a:gdLst/>
            <a:ahLst/>
            <a:cxnLst/>
            <a:rect l="l" t="t" r="r" b="b"/>
            <a:pathLst>
              <a:path w="8144469" h="6604424">
                <a:moveTo>
                  <a:pt x="0" y="0"/>
                </a:moveTo>
                <a:lnTo>
                  <a:pt x="8144469" y="0"/>
                </a:lnTo>
                <a:lnTo>
                  <a:pt x="8144469" y="6604424"/>
                </a:lnTo>
                <a:lnTo>
                  <a:pt x="0" y="6604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9194171" y="3326545"/>
            <a:ext cx="8052946" cy="3248101"/>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 REGISTRATION MODULE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9243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29705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a:off x="12933267" y="1941855"/>
            <a:ext cx="6085375" cy="6473803"/>
          </a:xfrm>
          <a:custGeom>
            <a:avLst/>
            <a:gdLst/>
            <a:ahLst/>
            <a:cxnLst/>
            <a:rect l="l" t="t" r="r" b="b"/>
            <a:pathLst>
              <a:path w="6085375" h="6473803">
                <a:moveTo>
                  <a:pt x="0" y="0"/>
                </a:moveTo>
                <a:lnTo>
                  <a:pt x="6085375" y="0"/>
                </a:lnTo>
                <a:lnTo>
                  <a:pt x="6085375" y="6473803"/>
                </a:lnTo>
                <a:lnTo>
                  <a:pt x="0" y="6473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180043" y="4441834"/>
            <a:ext cx="8449251" cy="1114567"/>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LOGIN MODULE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1192439"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21628" y="753643"/>
              <a:ext cx="16516172" cy="10150398"/>
              <a:chOff x="0" y="0"/>
              <a:chExt cx="3262454" cy="2005017"/>
            </a:xfrm>
          </p:grpSpPr>
          <p:sp>
            <p:nvSpPr>
              <p:cNvPr id="7" name="Freeform 7"/>
              <p:cNvSpPr/>
              <p:nvPr/>
            </p:nvSpPr>
            <p:spPr>
              <a:xfrm>
                <a:off x="0" y="0"/>
                <a:ext cx="3262454" cy="2005017"/>
              </a:xfrm>
              <a:custGeom>
                <a:avLst/>
                <a:gdLst/>
                <a:ahLst/>
                <a:cxnLst/>
                <a:rect l="l" t="t" r="r" b="b"/>
                <a:pathLst>
                  <a:path w="3262454" h="2005017">
                    <a:moveTo>
                      <a:pt x="62500" y="0"/>
                    </a:moveTo>
                    <a:lnTo>
                      <a:pt x="3199954" y="0"/>
                    </a:lnTo>
                    <a:cubicBezTo>
                      <a:pt x="3216530" y="0"/>
                      <a:pt x="3232427" y="6585"/>
                      <a:pt x="3244148" y="18306"/>
                    </a:cubicBezTo>
                    <a:cubicBezTo>
                      <a:pt x="3255869" y="30027"/>
                      <a:pt x="3262454" y="45924"/>
                      <a:pt x="3262454" y="62500"/>
                    </a:cubicBezTo>
                    <a:lnTo>
                      <a:pt x="3262454" y="1942517"/>
                    </a:lnTo>
                    <a:cubicBezTo>
                      <a:pt x="3262454" y="1977035"/>
                      <a:pt x="3234472" y="2005017"/>
                      <a:pt x="3199954" y="2005017"/>
                    </a:cubicBezTo>
                    <a:lnTo>
                      <a:pt x="62500" y="2005017"/>
                    </a:lnTo>
                    <a:cubicBezTo>
                      <a:pt x="27982" y="2005017"/>
                      <a:pt x="0" y="1977035"/>
                      <a:pt x="0" y="1942517"/>
                    </a:cubicBezTo>
                    <a:lnTo>
                      <a:pt x="0" y="62500"/>
                    </a:lnTo>
                    <a:cubicBezTo>
                      <a:pt x="0" y="27982"/>
                      <a:pt x="27982" y="0"/>
                      <a:pt x="62500" y="0"/>
                    </a:cubicBezTo>
                    <a:close/>
                  </a:path>
                </a:pathLst>
              </a:custGeom>
              <a:solidFill>
                <a:srgbClr val="FFFFFF"/>
              </a:solidFill>
              <a:ln w="38100" cap="rnd">
                <a:solidFill>
                  <a:srgbClr val="FFFFFF"/>
                </a:solidFill>
                <a:prstDash val="solid"/>
                <a:round/>
              </a:ln>
            </p:spPr>
          </p:sp>
          <p:sp>
            <p:nvSpPr>
              <p:cNvPr id="8" name="TextBox 8"/>
              <p:cNvSpPr txBox="1"/>
              <p:nvPr/>
            </p:nvSpPr>
            <p:spPr>
              <a:xfrm>
                <a:off x="0" y="-38100"/>
                <a:ext cx="3262454" cy="2043117"/>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H="1">
              <a:off x="16679920" y="784906"/>
              <a:ext cx="793642" cy="793642"/>
            </a:xfrm>
            <a:prstGeom prst="line">
              <a:avLst/>
            </a:prstGeom>
            <a:ln w="50800" cap="flat">
              <a:solidFill>
                <a:srgbClr val="FFFFFF"/>
              </a:solidFill>
              <a:prstDash val="solid"/>
              <a:headEnd type="none" w="sm" len="sm"/>
              <a:tailEnd type="none" w="sm" len="sm"/>
            </a:ln>
          </p:spPr>
        </p:sp>
        <p:sp>
          <p:nvSpPr>
            <p:cNvPr id="10" name="AutoShape 10"/>
            <p:cNvSpPr/>
            <p:nvPr/>
          </p:nvSpPr>
          <p:spPr>
            <a:xfrm flipH="1">
              <a:off x="16270017" y="325859"/>
              <a:ext cx="873938" cy="873938"/>
            </a:xfrm>
            <a:prstGeom prst="line">
              <a:avLst/>
            </a:prstGeom>
            <a:ln w="50800" cap="flat">
              <a:solidFill>
                <a:srgbClr val="FFFFFF"/>
              </a:solidFill>
              <a:prstDash val="solid"/>
              <a:headEnd type="none" w="sm" len="sm"/>
              <a:tailEnd type="none" w="sm" len="sm"/>
            </a:ln>
          </p:spPr>
        </p:sp>
        <p:sp>
          <p:nvSpPr>
            <p:cNvPr id="11" name="AutoShape 11"/>
            <p:cNvSpPr/>
            <p:nvPr/>
          </p:nvSpPr>
          <p:spPr>
            <a:xfrm flipH="1">
              <a:off x="15766043" y="56798"/>
              <a:ext cx="793053" cy="793053"/>
            </a:xfrm>
            <a:prstGeom prst="line">
              <a:avLst/>
            </a:prstGeom>
            <a:ln w="50800" cap="flat">
              <a:solidFill>
                <a:srgbClr val="FFFFFF"/>
              </a:solidFill>
              <a:prstDash val="solid"/>
              <a:headEnd type="none" w="sm" len="sm"/>
              <a:tailEnd type="none" w="sm" len="sm"/>
            </a:ln>
          </p:spPr>
        </p:sp>
      </p:grpSp>
      <p:grpSp>
        <p:nvGrpSpPr>
          <p:cNvPr id="12" name="Group 12"/>
          <p:cNvGrpSpPr/>
          <p:nvPr/>
        </p:nvGrpSpPr>
        <p:grpSpPr>
          <a:xfrm>
            <a:off x="12297051" y="1028700"/>
            <a:ext cx="9136283" cy="8229600"/>
            <a:chOff x="0" y="0"/>
            <a:chExt cx="12181710" cy="10972800"/>
          </a:xfrm>
        </p:grpSpPr>
        <p:grpSp>
          <p:nvGrpSpPr>
            <p:cNvPr id="13" name="Group 13"/>
            <p:cNvGrpSpPr/>
            <p:nvPr/>
          </p:nvGrpSpPr>
          <p:grpSpPr>
            <a:xfrm>
              <a:off x="0" y="0"/>
              <a:ext cx="12181710" cy="10390999"/>
              <a:chOff x="0" y="0"/>
              <a:chExt cx="2406264" cy="2052543"/>
            </a:xfrm>
          </p:grpSpPr>
          <p:sp>
            <p:nvSpPr>
              <p:cNvPr id="14" name="Freeform 14"/>
              <p:cNvSpPr/>
              <p:nvPr/>
            </p:nvSpPr>
            <p:spPr>
              <a:xfrm>
                <a:off x="0" y="0"/>
                <a:ext cx="2406264" cy="2052543"/>
              </a:xfrm>
              <a:custGeom>
                <a:avLst/>
                <a:gdLst/>
                <a:ahLst/>
                <a:cxnLst/>
                <a:rect l="l" t="t" r="r" b="b"/>
                <a:pathLst>
                  <a:path w="2406264" h="2052543">
                    <a:moveTo>
                      <a:pt x="84738" y="0"/>
                    </a:moveTo>
                    <a:lnTo>
                      <a:pt x="2321526" y="0"/>
                    </a:lnTo>
                    <a:cubicBezTo>
                      <a:pt x="2344000" y="0"/>
                      <a:pt x="2365553" y="8928"/>
                      <a:pt x="2381445" y="24819"/>
                    </a:cubicBezTo>
                    <a:cubicBezTo>
                      <a:pt x="2397336" y="40711"/>
                      <a:pt x="2406264" y="62264"/>
                      <a:pt x="2406264" y="84738"/>
                    </a:cubicBezTo>
                    <a:lnTo>
                      <a:pt x="2406264" y="1967805"/>
                    </a:lnTo>
                    <a:cubicBezTo>
                      <a:pt x="2406264" y="1990279"/>
                      <a:pt x="2397336" y="2011832"/>
                      <a:pt x="2381445" y="2027724"/>
                    </a:cubicBezTo>
                    <a:cubicBezTo>
                      <a:pt x="2365553" y="2043615"/>
                      <a:pt x="2344000" y="2052543"/>
                      <a:pt x="2321526" y="2052543"/>
                    </a:cubicBezTo>
                    <a:lnTo>
                      <a:pt x="84738" y="2052543"/>
                    </a:lnTo>
                    <a:cubicBezTo>
                      <a:pt x="62264" y="2052543"/>
                      <a:pt x="40711" y="2043615"/>
                      <a:pt x="24819" y="2027724"/>
                    </a:cubicBezTo>
                    <a:cubicBezTo>
                      <a:pt x="8928" y="2011832"/>
                      <a:pt x="0" y="1990279"/>
                      <a:pt x="0" y="1967805"/>
                    </a:cubicBezTo>
                    <a:lnTo>
                      <a:pt x="0" y="84738"/>
                    </a:lnTo>
                    <a:cubicBezTo>
                      <a:pt x="0" y="62264"/>
                      <a:pt x="8928" y="40711"/>
                      <a:pt x="24819" y="24819"/>
                    </a:cubicBezTo>
                    <a:cubicBezTo>
                      <a:pt x="40711" y="8928"/>
                      <a:pt x="62264" y="0"/>
                      <a:pt x="84738"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2406264" cy="2090643"/>
              </a:xfrm>
              <a:prstGeom prst="rect">
                <a:avLst/>
              </a:prstGeom>
            </p:spPr>
            <p:txBody>
              <a:bodyPr lIns="50800" tIns="50800" rIns="50800" bIns="50800" rtlCol="0" anchor="ctr"/>
              <a:lstStyle/>
              <a:p>
                <a:pPr algn="ctr">
                  <a:lnSpc>
                    <a:spcPts val="2659"/>
                  </a:lnSpc>
                  <a:spcBef>
                    <a:spcPct val="0"/>
                  </a:spcBef>
                </a:pPr>
                <a:endParaRPr/>
              </a:p>
            </p:txBody>
          </p:sp>
        </p:grpSp>
        <p:sp>
          <p:nvSpPr>
            <p:cNvPr id="16" name="AutoShape 16"/>
            <p:cNvSpPr/>
            <p:nvPr/>
          </p:nvSpPr>
          <p:spPr>
            <a:xfrm flipH="1" flipV="1">
              <a:off x="388787" y="422560"/>
              <a:ext cx="777237" cy="777237"/>
            </a:xfrm>
            <a:prstGeom prst="line">
              <a:avLst/>
            </a:prstGeom>
            <a:ln w="50800" cap="flat">
              <a:solidFill>
                <a:srgbClr val="FFFFFF"/>
              </a:solidFill>
              <a:prstDash val="solid"/>
              <a:headEnd type="none" w="sm" len="sm"/>
              <a:tailEnd type="none" w="sm" len="sm"/>
            </a:ln>
          </p:spPr>
        </p:sp>
        <p:sp>
          <p:nvSpPr>
            <p:cNvPr id="17" name="AutoShape 17"/>
            <p:cNvSpPr/>
            <p:nvPr/>
          </p:nvSpPr>
          <p:spPr>
            <a:xfrm flipH="1" flipV="1">
              <a:off x="103923" y="867812"/>
              <a:ext cx="746423" cy="746423"/>
            </a:xfrm>
            <a:prstGeom prst="line">
              <a:avLst/>
            </a:prstGeom>
            <a:ln w="50800" cap="flat">
              <a:solidFill>
                <a:srgbClr val="FFFFFF"/>
              </a:solidFill>
              <a:prstDash val="solid"/>
              <a:headEnd type="none" w="sm" len="sm"/>
              <a:tailEnd type="none" w="sm" len="sm"/>
            </a:ln>
          </p:spPr>
        </p:sp>
        <p:sp>
          <p:nvSpPr>
            <p:cNvPr id="18" name="AutoShape 18"/>
            <p:cNvSpPr/>
            <p:nvPr/>
          </p:nvSpPr>
          <p:spPr>
            <a:xfrm flipH="1" flipV="1">
              <a:off x="826504" y="91777"/>
              <a:ext cx="744465" cy="776035"/>
            </a:xfrm>
            <a:prstGeom prst="line">
              <a:avLst/>
            </a:prstGeom>
            <a:ln w="50800" cap="flat">
              <a:solidFill>
                <a:srgbClr val="FFFFFF"/>
              </a:solidFill>
              <a:prstDash val="solid"/>
              <a:headEnd type="none" w="sm" len="sm"/>
              <a:tailEnd type="none" w="sm" len="sm"/>
            </a:ln>
          </p:spPr>
        </p:sp>
        <p:grpSp>
          <p:nvGrpSpPr>
            <p:cNvPr id="19" name="Group 19"/>
            <p:cNvGrpSpPr/>
            <p:nvPr/>
          </p:nvGrpSpPr>
          <p:grpSpPr>
            <a:xfrm>
              <a:off x="750531" y="753643"/>
              <a:ext cx="11118127" cy="10219157"/>
              <a:chOff x="0" y="0"/>
              <a:chExt cx="2196173" cy="2018599"/>
            </a:xfrm>
          </p:grpSpPr>
          <p:sp>
            <p:nvSpPr>
              <p:cNvPr id="20" name="Freeform 20"/>
              <p:cNvSpPr/>
              <p:nvPr/>
            </p:nvSpPr>
            <p:spPr>
              <a:xfrm>
                <a:off x="0" y="0"/>
                <a:ext cx="2196173" cy="2018599"/>
              </a:xfrm>
              <a:custGeom>
                <a:avLst/>
                <a:gdLst/>
                <a:ahLst/>
                <a:cxnLst/>
                <a:rect l="l" t="t" r="r" b="b"/>
                <a:pathLst>
                  <a:path w="2196173" h="2018599">
                    <a:moveTo>
                      <a:pt x="92844" y="0"/>
                    </a:moveTo>
                    <a:lnTo>
                      <a:pt x="2103329" y="0"/>
                    </a:lnTo>
                    <a:cubicBezTo>
                      <a:pt x="2154606" y="0"/>
                      <a:pt x="2196173" y="41568"/>
                      <a:pt x="2196173" y="92844"/>
                    </a:cubicBezTo>
                    <a:lnTo>
                      <a:pt x="2196173" y="1925755"/>
                    </a:lnTo>
                    <a:cubicBezTo>
                      <a:pt x="2196173" y="1977031"/>
                      <a:pt x="2154606" y="2018599"/>
                      <a:pt x="2103329" y="2018599"/>
                    </a:cubicBezTo>
                    <a:lnTo>
                      <a:pt x="92844" y="2018599"/>
                    </a:lnTo>
                    <a:cubicBezTo>
                      <a:pt x="41568" y="2018599"/>
                      <a:pt x="0" y="1977031"/>
                      <a:pt x="0" y="1925755"/>
                    </a:cubicBezTo>
                    <a:lnTo>
                      <a:pt x="0" y="92844"/>
                    </a:lnTo>
                    <a:cubicBezTo>
                      <a:pt x="0" y="41568"/>
                      <a:pt x="41568" y="0"/>
                      <a:pt x="92844" y="0"/>
                    </a:cubicBezTo>
                    <a:close/>
                  </a:path>
                </a:pathLst>
              </a:custGeom>
              <a:solidFill>
                <a:srgbClr val="325FFF"/>
              </a:solidFill>
              <a:ln w="38100" cap="rnd">
                <a:solidFill>
                  <a:srgbClr val="FFFFFF"/>
                </a:solidFill>
                <a:prstDash val="solid"/>
                <a:round/>
              </a:ln>
            </p:spPr>
          </p:sp>
          <p:sp>
            <p:nvSpPr>
              <p:cNvPr id="21" name="TextBox 21"/>
              <p:cNvSpPr txBox="1"/>
              <p:nvPr/>
            </p:nvSpPr>
            <p:spPr>
              <a:xfrm>
                <a:off x="0" y="-38100"/>
                <a:ext cx="2196173" cy="2056699"/>
              </a:xfrm>
              <a:prstGeom prst="rect">
                <a:avLst/>
              </a:prstGeom>
            </p:spPr>
            <p:txBody>
              <a:bodyPr lIns="50800" tIns="50800" rIns="50800" bIns="50800" rtlCol="0" anchor="ctr"/>
              <a:lstStyle/>
              <a:p>
                <a:pPr algn="ctr">
                  <a:lnSpc>
                    <a:spcPts val="2659"/>
                  </a:lnSpc>
                  <a:spcBef>
                    <a:spcPct val="0"/>
                  </a:spcBef>
                </a:pPr>
                <a:endParaRPr/>
              </a:p>
            </p:txBody>
          </p:sp>
        </p:grpSp>
        <p:sp>
          <p:nvSpPr>
            <p:cNvPr id="22" name="AutoShape 22"/>
            <p:cNvSpPr/>
            <p:nvPr/>
          </p:nvSpPr>
          <p:spPr>
            <a:xfrm flipH="1" flipV="1">
              <a:off x="438466" y="10047993"/>
              <a:ext cx="899788" cy="687799"/>
            </a:xfrm>
            <a:prstGeom prst="line">
              <a:avLst/>
            </a:prstGeom>
            <a:ln w="50800" cap="flat">
              <a:solidFill>
                <a:srgbClr val="FFFFFF"/>
              </a:solidFill>
              <a:prstDash val="solid"/>
              <a:headEnd type="none" w="sm" len="sm"/>
              <a:tailEnd type="none" w="sm" len="sm"/>
            </a:ln>
          </p:spPr>
        </p:sp>
      </p:grpSp>
      <p:sp>
        <p:nvSpPr>
          <p:cNvPr id="23" name="Freeform 23"/>
          <p:cNvSpPr/>
          <p:nvPr/>
        </p:nvSpPr>
        <p:spPr>
          <a:xfrm flipH="1">
            <a:off x="13282957" y="1965268"/>
            <a:ext cx="5851956" cy="6636239"/>
          </a:xfrm>
          <a:custGeom>
            <a:avLst/>
            <a:gdLst/>
            <a:ahLst/>
            <a:cxnLst/>
            <a:rect l="l" t="t" r="r" b="b"/>
            <a:pathLst>
              <a:path w="5851956" h="6636239">
                <a:moveTo>
                  <a:pt x="5851956" y="0"/>
                </a:moveTo>
                <a:lnTo>
                  <a:pt x="0" y="0"/>
                </a:lnTo>
                <a:lnTo>
                  <a:pt x="0" y="6636238"/>
                </a:lnTo>
                <a:lnTo>
                  <a:pt x="5851956" y="6636238"/>
                </a:lnTo>
                <a:lnTo>
                  <a:pt x="585195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180043" y="3889091"/>
            <a:ext cx="8449251"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SETTINGS MODULE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5FFF"/>
        </a:solidFill>
        <a:effectLst/>
      </p:bgPr>
    </p:bg>
    <p:spTree>
      <p:nvGrpSpPr>
        <p:cNvPr id="1" name=""/>
        <p:cNvGrpSpPr/>
        <p:nvPr/>
      </p:nvGrpSpPr>
      <p:grpSpPr>
        <a:xfrm>
          <a:off x="0" y="0"/>
          <a:ext cx="0" cy="0"/>
          <a:chOff x="0" y="0"/>
          <a:chExt cx="0" cy="0"/>
        </a:xfrm>
      </p:grpSpPr>
      <p:grpSp>
        <p:nvGrpSpPr>
          <p:cNvPr id="2" name="Group 2"/>
          <p:cNvGrpSpPr/>
          <p:nvPr/>
        </p:nvGrpSpPr>
        <p:grpSpPr>
          <a:xfrm>
            <a:off x="-6101284" y="1028700"/>
            <a:ext cx="13194216" cy="8203815"/>
            <a:chOff x="0" y="0"/>
            <a:chExt cx="17592288" cy="10938420"/>
          </a:xfrm>
        </p:grpSpPr>
        <p:grpSp>
          <p:nvGrpSpPr>
            <p:cNvPr id="3" name="Group 3"/>
            <p:cNvGrpSpPr/>
            <p:nvPr/>
          </p:nvGrpSpPr>
          <p:grpSpPr>
            <a:xfrm>
              <a:off x="0" y="0"/>
              <a:ext cx="17592288" cy="10938420"/>
              <a:chOff x="0" y="0"/>
              <a:chExt cx="3475020" cy="2160676"/>
            </a:xfrm>
          </p:grpSpPr>
          <p:sp>
            <p:nvSpPr>
              <p:cNvPr id="4" name="Freeform 4"/>
              <p:cNvSpPr/>
              <p:nvPr/>
            </p:nvSpPr>
            <p:spPr>
              <a:xfrm>
                <a:off x="0" y="0"/>
                <a:ext cx="3475020" cy="2160676"/>
              </a:xfrm>
              <a:custGeom>
                <a:avLst/>
                <a:gdLst/>
                <a:ahLst/>
                <a:cxnLst/>
                <a:rect l="l" t="t" r="r" b="b"/>
                <a:pathLst>
                  <a:path w="3475020" h="2160676">
                    <a:moveTo>
                      <a:pt x="58677" y="0"/>
                    </a:moveTo>
                    <a:lnTo>
                      <a:pt x="3416343" y="0"/>
                    </a:lnTo>
                    <a:cubicBezTo>
                      <a:pt x="3448749" y="0"/>
                      <a:pt x="3475020" y="26270"/>
                      <a:pt x="3475020" y="58677"/>
                    </a:cubicBezTo>
                    <a:lnTo>
                      <a:pt x="3475020" y="2101999"/>
                    </a:lnTo>
                    <a:cubicBezTo>
                      <a:pt x="3475020" y="2117561"/>
                      <a:pt x="3468838" y="2132486"/>
                      <a:pt x="3457834" y="2143490"/>
                    </a:cubicBezTo>
                    <a:cubicBezTo>
                      <a:pt x="3446830" y="2154494"/>
                      <a:pt x="3431905" y="2160676"/>
                      <a:pt x="3416343" y="2160676"/>
                    </a:cubicBezTo>
                    <a:lnTo>
                      <a:pt x="58677" y="2160676"/>
                    </a:lnTo>
                    <a:cubicBezTo>
                      <a:pt x="26270" y="2160676"/>
                      <a:pt x="0" y="2134405"/>
                      <a:pt x="0" y="2101999"/>
                    </a:cubicBezTo>
                    <a:lnTo>
                      <a:pt x="0" y="58677"/>
                    </a:lnTo>
                    <a:cubicBezTo>
                      <a:pt x="0" y="43115"/>
                      <a:pt x="6182" y="28190"/>
                      <a:pt x="17186" y="17186"/>
                    </a:cubicBezTo>
                    <a:cubicBezTo>
                      <a:pt x="28190" y="6182"/>
                      <a:pt x="43115" y="0"/>
                      <a:pt x="58677" y="0"/>
                    </a:cubicBezTo>
                    <a:close/>
                  </a:path>
                </a:pathLst>
              </a:custGeom>
              <a:solidFill>
                <a:srgbClr val="000000">
                  <a:alpha val="0"/>
                </a:srgbClr>
              </a:solidFill>
              <a:ln w="38100" cap="rnd">
                <a:solidFill>
                  <a:srgbClr val="FFFFFF"/>
                </a:solidFill>
                <a:prstDash val="solid"/>
                <a:round/>
              </a:ln>
            </p:spPr>
          </p:sp>
          <p:sp>
            <p:nvSpPr>
              <p:cNvPr id="5" name="TextBox 5"/>
              <p:cNvSpPr txBox="1"/>
              <p:nvPr/>
            </p:nvSpPr>
            <p:spPr>
              <a:xfrm>
                <a:off x="0" y="-38100"/>
                <a:ext cx="3475020" cy="2198776"/>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flipH="1">
              <a:off x="16795528" y="784906"/>
              <a:ext cx="678034" cy="678034"/>
            </a:xfrm>
            <a:prstGeom prst="line">
              <a:avLst/>
            </a:prstGeom>
            <a:ln w="50800" cap="flat">
              <a:solidFill>
                <a:srgbClr val="FFFFFF"/>
              </a:solidFill>
              <a:prstDash val="solid"/>
              <a:headEnd type="none" w="sm" len="sm"/>
              <a:tailEnd type="none" w="sm" len="sm"/>
            </a:ln>
          </p:spPr>
        </p:sp>
        <p:sp>
          <p:nvSpPr>
            <p:cNvPr id="7" name="AutoShape 7"/>
            <p:cNvSpPr/>
            <p:nvPr/>
          </p:nvSpPr>
          <p:spPr>
            <a:xfrm flipH="1">
              <a:off x="16414422" y="325859"/>
              <a:ext cx="729533" cy="692837"/>
            </a:xfrm>
            <a:prstGeom prst="line">
              <a:avLst/>
            </a:prstGeom>
            <a:ln w="50800" cap="flat">
              <a:solidFill>
                <a:srgbClr val="FFFFFF"/>
              </a:solidFill>
              <a:prstDash val="solid"/>
              <a:headEnd type="none" w="sm" len="sm"/>
              <a:tailEnd type="none" w="sm" len="sm"/>
            </a:ln>
          </p:spPr>
        </p:sp>
        <p:sp>
          <p:nvSpPr>
            <p:cNvPr id="8" name="AutoShape 8"/>
            <p:cNvSpPr/>
            <p:nvPr/>
          </p:nvSpPr>
          <p:spPr>
            <a:xfrm flipH="1">
              <a:off x="15880435" y="74759"/>
              <a:ext cx="799485" cy="690929"/>
            </a:xfrm>
            <a:prstGeom prst="line">
              <a:avLst/>
            </a:prstGeom>
            <a:ln w="50800" cap="flat">
              <a:solidFill>
                <a:srgbClr val="FFFFFF"/>
              </a:solidFill>
              <a:prstDash val="solid"/>
              <a:headEnd type="none" w="sm" len="sm"/>
              <a:tailEnd type="none" w="sm" len="sm"/>
            </a:ln>
          </p:spPr>
        </p:sp>
        <p:grpSp>
          <p:nvGrpSpPr>
            <p:cNvPr id="9" name="Group 9"/>
            <p:cNvGrpSpPr/>
            <p:nvPr/>
          </p:nvGrpSpPr>
          <p:grpSpPr>
            <a:xfrm>
              <a:off x="321628" y="698087"/>
              <a:ext cx="16578198" cy="10240333"/>
              <a:chOff x="0" y="0"/>
              <a:chExt cx="3274706" cy="2022782"/>
            </a:xfrm>
          </p:grpSpPr>
          <p:sp>
            <p:nvSpPr>
              <p:cNvPr id="10" name="Freeform 10"/>
              <p:cNvSpPr/>
              <p:nvPr/>
            </p:nvSpPr>
            <p:spPr>
              <a:xfrm>
                <a:off x="0" y="0"/>
                <a:ext cx="3274706" cy="2022782"/>
              </a:xfrm>
              <a:custGeom>
                <a:avLst/>
                <a:gdLst/>
                <a:ahLst/>
                <a:cxnLst/>
                <a:rect l="l" t="t" r="r" b="b"/>
                <a:pathLst>
                  <a:path w="3274706" h="2022782">
                    <a:moveTo>
                      <a:pt x="62266" y="0"/>
                    </a:moveTo>
                    <a:lnTo>
                      <a:pt x="3212440" y="0"/>
                    </a:lnTo>
                    <a:cubicBezTo>
                      <a:pt x="3246828" y="0"/>
                      <a:pt x="3274706" y="27877"/>
                      <a:pt x="3274706" y="62266"/>
                    </a:cubicBezTo>
                    <a:lnTo>
                      <a:pt x="3274706" y="1960516"/>
                    </a:lnTo>
                    <a:cubicBezTo>
                      <a:pt x="3274706" y="1994904"/>
                      <a:pt x="3246828" y="2022782"/>
                      <a:pt x="3212440" y="2022782"/>
                    </a:cubicBezTo>
                    <a:lnTo>
                      <a:pt x="62266" y="2022782"/>
                    </a:lnTo>
                    <a:cubicBezTo>
                      <a:pt x="27877" y="2022782"/>
                      <a:pt x="0" y="1994904"/>
                      <a:pt x="0" y="1960516"/>
                    </a:cubicBezTo>
                    <a:lnTo>
                      <a:pt x="0" y="62266"/>
                    </a:lnTo>
                    <a:cubicBezTo>
                      <a:pt x="0" y="27877"/>
                      <a:pt x="27877" y="0"/>
                      <a:pt x="62266" y="0"/>
                    </a:cubicBezTo>
                    <a:close/>
                  </a:path>
                </a:pathLst>
              </a:custGeom>
              <a:solidFill>
                <a:srgbClr val="325FFF"/>
              </a:solidFill>
              <a:ln w="38100" cap="rnd">
                <a:solidFill>
                  <a:srgbClr val="FFFFFF"/>
                </a:solidFill>
                <a:prstDash val="solid"/>
                <a:round/>
              </a:ln>
            </p:spPr>
          </p:sp>
          <p:sp>
            <p:nvSpPr>
              <p:cNvPr id="11" name="TextBox 11"/>
              <p:cNvSpPr txBox="1"/>
              <p:nvPr/>
            </p:nvSpPr>
            <p:spPr>
              <a:xfrm>
                <a:off x="0" y="-38100"/>
                <a:ext cx="3274706" cy="2060882"/>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2" name="Group 12"/>
          <p:cNvGrpSpPr/>
          <p:nvPr/>
        </p:nvGrpSpPr>
        <p:grpSpPr>
          <a:xfrm>
            <a:off x="7382925" y="1028700"/>
            <a:ext cx="11675436" cy="8229600"/>
            <a:chOff x="0" y="0"/>
            <a:chExt cx="15567249" cy="10972800"/>
          </a:xfrm>
        </p:grpSpPr>
        <p:grpSp>
          <p:nvGrpSpPr>
            <p:cNvPr id="13" name="Group 13"/>
            <p:cNvGrpSpPr/>
            <p:nvPr/>
          </p:nvGrpSpPr>
          <p:grpSpPr>
            <a:xfrm>
              <a:off x="0" y="0"/>
              <a:ext cx="15567249" cy="10938420"/>
              <a:chOff x="0" y="0"/>
              <a:chExt cx="3075012" cy="2160676"/>
            </a:xfrm>
          </p:grpSpPr>
          <p:sp>
            <p:nvSpPr>
              <p:cNvPr id="14" name="Freeform 14"/>
              <p:cNvSpPr/>
              <p:nvPr/>
            </p:nvSpPr>
            <p:spPr>
              <a:xfrm>
                <a:off x="0" y="0"/>
                <a:ext cx="3075012" cy="2160676"/>
              </a:xfrm>
              <a:custGeom>
                <a:avLst/>
                <a:gdLst/>
                <a:ahLst/>
                <a:cxnLst/>
                <a:rect l="l" t="t" r="r" b="b"/>
                <a:pathLst>
                  <a:path w="3075012" h="2160676">
                    <a:moveTo>
                      <a:pt x="66309" y="0"/>
                    </a:moveTo>
                    <a:lnTo>
                      <a:pt x="3008703" y="0"/>
                    </a:lnTo>
                    <a:cubicBezTo>
                      <a:pt x="3026289" y="0"/>
                      <a:pt x="3043155" y="6986"/>
                      <a:pt x="3055590" y="19422"/>
                    </a:cubicBezTo>
                    <a:cubicBezTo>
                      <a:pt x="3068026" y="31857"/>
                      <a:pt x="3075012" y="48723"/>
                      <a:pt x="3075012" y="66309"/>
                    </a:cubicBezTo>
                    <a:lnTo>
                      <a:pt x="3075012" y="2094366"/>
                    </a:lnTo>
                    <a:cubicBezTo>
                      <a:pt x="3075012" y="2130988"/>
                      <a:pt x="3045324" y="2160676"/>
                      <a:pt x="3008703" y="2160676"/>
                    </a:cubicBezTo>
                    <a:lnTo>
                      <a:pt x="66309" y="2160676"/>
                    </a:lnTo>
                    <a:cubicBezTo>
                      <a:pt x="29688" y="2160676"/>
                      <a:pt x="0" y="2130988"/>
                      <a:pt x="0" y="2094366"/>
                    </a:cubicBezTo>
                    <a:lnTo>
                      <a:pt x="0" y="66309"/>
                    </a:lnTo>
                    <a:cubicBezTo>
                      <a:pt x="0" y="29688"/>
                      <a:pt x="29688" y="0"/>
                      <a:pt x="66309" y="0"/>
                    </a:cubicBezTo>
                    <a:close/>
                  </a:path>
                </a:pathLst>
              </a:custGeom>
              <a:solidFill>
                <a:srgbClr val="000000">
                  <a:alpha val="0"/>
                </a:srgbClr>
              </a:solidFill>
              <a:ln w="38100" cap="rnd">
                <a:solidFill>
                  <a:srgbClr val="FFFFFF"/>
                </a:solidFill>
                <a:prstDash val="solid"/>
                <a:round/>
              </a:ln>
            </p:spPr>
          </p:sp>
          <p:sp>
            <p:nvSpPr>
              <p:cNvPr id="15" name="TextBox 15"/>
              <p:cNvSpPr txBox="1"/>
              <p:nvPr/>
            </p:nvSpPr>
            <p:spPr>
              <a:xfrm>
                <a:off x="0" y="-38100"/>
                <a:ext cx="3075012" cy="2198776"/>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690371" y="698087"/>
              <a:ext cx="14876877" cy="10274713"/>
              <a:chOff x="0" y="0"/>
              <a:chExt cx="2938642" cy="2029573"/>
            </a:xfrm>
          </p:grpSpPr>
          <p:sp>
            <p:nvSpPr>
              <p:cNvPr id="17" name="Freeform 17"/>
              <p:cNvSpPr/>
              <p:nvPr/>
            </p:nvSpPr>
            <p:spPr>
              <a:xfrm>
                <a:off x="0" y="0"/>
                <a:ext cx="2938643" cy="2029573"/>
              </a:xfrm>
              <a:custGeom>
                <a:avLst/>
                <a:gdLst/>
                <a:ahLst/>
                <a:cxnLst/>
                <a:rect l="l" t="t" r="r" b="b"/>
                <a:pathLst>
                  <a:path w="2938643" h="2029573">
                    <a:moveTo>
                      <a:pt x="69387" y="0"/>
                    </a:moveTo>
                    <a:lnTo>
                      <a:pt x="2869256" y="0"/>
                    </a:lnTo>
                    <a:cubicBezTo>
                      <a:pt x="2887658" y="0"/>
                      <a:pt x="2905307" y="7310"/>
                      <a:pt x="2918320" y="20323"/>
                    </a:cubicBezTo>
                    <a:cubicBezTo>
                      <a:pt x="2931332" y="33335"/>
                      <a:pt x="2938643" y="50984"/>
                      <a:pt x="2938643" y="69387"/>
                    </a:cubicBezTo>
                    <a:lnTo>
                      <a:pt x="2938643" y="1960186"/>
                    </a:lnTo>
                    <a:cubicBezTo>
                      <a:pt x="2938643" y="1998507"/>
                      <a:pt x="2907577" y="2029573"/>
                      <a:pt x="2869256" y="2029573"/>
                    </a:cubicBezTo>
                    <a:lnTo>
                      <a:pt x="69387" y="2029573"/>
                    </a:lnTo>
                    <a:cubicBezTo>
                      <a:pt x="31065" y="2029573"/>
                      <a:pt x="0" y="1998507"/>
                      <a:pt x="0" y="1960186"/>
                    </a:cubicBezTo>
                    <a:lnTo>
                      <a:pt x="0" y="69387"/>
                    </a:lnTo>
                    <a:cubicBezTo>
                      <a:pt x="0" y="31065"/>
                      <a:pt x="31065" y="0"/>
                      <a:pt x="69387" y="0"/>
                    </a:cubicBezTo>
                    <a:close/>
                  </a:path>
                </a:pathLst>
              </a:custGeom>
              <a:solidFill>
                <a:srgbClr val="FFFFFF"/>
              </a:solidFill>
              <a:ln w="38100" cap="rnd">
                <a:solidFill>
                  <a:srgbClr val="FFFFFF"/>
                </a:solidFill>
                <a:prstDash val="solid"/>
                <a:round/>
              </a:ln>
            </p:spPr>
          </p:sp>
          <p:sp>
            <p:nvSpPr>
              <p:cNvPr id="18" name="TextBox 18"/>
              <p:cNvSpPr txBox="1"/>
              <p:nvPr/>
            </p:nvSpPr>
            <p:spPr>
              <a:xfrm>
                <a:off x="0" y="-38100"/>
                <a:ext cx="2938642" cy="2067673"/>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flipH="1" flipV="1">
              <a:off x="432607" y="384433"/>
              <a:ext cx="695099" cy="695099"/>
            </a:xfrm>
            <a:prstGeom prst="line">
              <a:avLst/>
            </a:prstGeom>
            <a:ln w="50800" cap="flat">
              <a:solidFill>
                <a:srgbClr val="FFFFFF"/>
              </a:solidFill>
              <a:prstDash val="solid"/>
              <a:headEnd type="none" w="sm" len="sm"/>
              <a:tailEnd type="none" w="sm" len="sm"/>
            </a:ln>
          </p:spPr>
        </p:sp>
        <p:sp>
          <p:nvSpPr>
            <p:cNvPr id="20" name="AutoShape 20"/>
            <p:cNvSpPr/>
            <p:nvPr/>
          </p:nvSpPr>
          <p:spPr>
            <a:xfrm flipH="1" flipV="1">
              <a:off x="138683" y="799399"/>
              <a:ext cx="752054" cy="752054"/>
            </a:xfrm>
            <a:prstGeom prst="line">
              <a:avLst/>
            </a:prstGeom>
            <a:ln w="50800" cap="flat">
              <a:solidFill>
                <a:srgbClr val="FFFFFF"/>
              </a:solidFill>
              <a:prstDash val="solid"/>
              <a:headEnd type="none" w="sm" len="sm"/>
              <a:tailEnd type="none" w="sm" len="sm"/>
            </a:ln>
          </p:spPr>
        </p:sp>
        <p:sp>
          <p:nvSpPr>
            <p:cNvPr id="21" name="AutoShape 21"/>
            <p:cNvSpPr/>
            <p:nvPr/>
          </p:nvSpPr>
          <p:spPr>
            <a:xfrm flipH="1" flipV="1">
              <a:off x="890738" y="108470"/>
              <a:ext cx="690929" cy="690929"/>
            </a:xfrm>
            <a:prstGeom prst="line">
              <a:avLst/>
            </a:prstGeom>
            <a:ln w="50800" cap="flat">
              <a:solidFill>
                <a:srgbClr val="FFFFFF"/>
              </a:solidFill>
              <a:prstDash val="solid"/>
              <a:headEnd type="none" w="sm" len="sm"/>
              <a:tailEnd type="none" w="sm" len="sm"/>
            </a:ln>
          </p:spPr>
        </p:sp>
      </p:grpSp>
      <p:sp>
        <p:nvSpPr>
          <p:cNvPr id="22" name="Freeform 22"/>
          <p:cNvSpPr/>
          <p:nvPr/>
        </p:nvSpPr>
        <p:spPr>
          <a:xfrm flipH="1">
            <a:off x="0" y="1617380"/>
            <a:ext cx="6114261" cy="7278882"/>
          </a:xfrm>
          <a:custGeom>
            <a:avLst/>
            <a:gdLst/>
            <a:ahLst/>
            <a:cxnLst/>
            <a:rect l="l" t="t" r="r" b="b"/>
            <a:pathLst>
              <a:path w="6114261" h="7278882">
                <a:moveTo>
                  <a:pt x="6114261" y="0"/>
                </a:moveTo>
                <a:lnTo>
                  <a:pt x="0" y="0"/>
                </a:lnTo>
                <a:lnTo>
                  <a:pt x="0" y="7278882"/>
                </a:lnTo>
                <a:lnTo>
                  <a:pt x="6114261" y="7278882"/>
                </a:lnTo>
                <a:lnTo>
                  <a:pt x="611426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9144000" y="4218541"/>
            <a:ext cx="7734798" cy="2181334"/>
          </a:xfrm>
          <a:prstGeom prst="rect">
            <a:avLst/>
          </a:prstGeom>
        </p:spPr>
        <p:txBody>
          <a:bodyPr lIns="0" tIns="0" rIns="0" bIns="0" rtlCol="0" anchor="t">
            <a:spAutoFit/>
          </a:bodyPr>
          <a:lstStyle/>
          <a:p>
            <a:pPr algn="ctr">
              <a:lnSpc>
                <a:spcPts val="8409"/>
              </a:lnSpc>
            </a:pPr>
            <a:r>
              <a:rPr lang="en-US" sz="8009" b="1">
                <a:solidFill>
                  <a:srgbClr val="325FFF"/>
                </a:solidFill>
                <a:latin typeface="Space Mono Bold"/>
                <a:ea typeface="Space Mono Bold"/>
                <a:cs typeface="Space Mono Bold"/>
                <a:sym typeface="Space Mono Bold"/>
              </a:rPr>
              <a:t>ENROLLMENT SETUP MODULE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560</Words>
  <Application>Microsoft Office PowerPoint</Application>
  <PresentationFormat>Custom</PresentationFormat>
  <Paragraphs>62</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Canva Sans</vt:lpstr>
      <vt:lpstr>Arial</vt:lpstr>
      <vt:lpstr>Space Mono Bold</vt:lpstr>
      <vt:lpstr>Inter Medium</vt:lpstr>
      <vt:lpstr>Calibri</vt:lpstr>
      <vt:lpstr>Canva Sans Bold</vt:lpstr>
      <vt:lpstr>Inter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Simple Illustrative Tech Company Presentation</dc:title>
  <dc:creator>CLAREON-PC</dc:creator>
  <cp:lastModifiedBy>clareonpc1@gmail.com</cp:lastModifiedBy>
  <cp:revision>3</cp:revision>
  <dcterms:created xsi:type="dcterms:W3CDTF">2006-08-16T00:00:00Z</dcterms:created>
  <dcterms:modified xsi:type="dcterms:W3CDTF">2025-04-25T23:00:33Z</dcterms:modified>
  <dc:identifier>DAGlrld7llY</dc:identifier>
</cp:coreProperties>
</file>